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8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7" r:id="rId19"/>
    <p:sldId id="275" r:id="rId20"/>
    <p:sldId id="276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144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C1935F-D33F-4ADE-B5F5-D730A8AC8FD7}" type="datetimeFigureOut">
              <a:rPr lang="ru-RU" smtClean="0"/>
              <a:t>13.11.2022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317151-B1ED-4E99-813A-7CA657455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202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317151-B1ED-4E99-813A-7CA6574552DF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2572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317151-B1ED-4E99-813A-7CA6574552DF}" type="slidenum">
              <a:rPr lang="ru-RU" smtClean="0"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0225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61C26-BBA7-444D-B1F7-2CF0E3990769}" type="datetimeFigureOut">
              <a:rPr lang="ru-RU" smtClean="0"/>
              <a:t>12.11.2022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D9887-1AAB-4D0F-A894-9B4CA153B6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2715809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61C26-BBA7-444D-B1F7-2CF0E3990769}" type="datetimeFigureOut">
              <a:rPr lang="ru-RU" smtClean="0"/>
              <a:t>12.11.2022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D9887-1AAB-4D0F-A894-9B4CA153B6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565976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61C26-BBA7-444D-B1F7-2CF0E3990769}" type="datetimeFigureOut">
              <a:rPr lang="ru-RU" smtClean="0"/>
              <a:t>12.11.2022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D9887-1AAB-4D0F-A894-9B4CA153B6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3188954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61C26-BBA7-444D-B1F7-2CF0E3990769}" type="datetimeFigureOut">
              <a:rPr lang="ru-RU" smtClean="0"/>
              <a:t>12.11.2022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D9887-1AAB-4D0F-A894-9B4CA153B6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2349059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61C26-BBA7-444D-B1F7-2CF0E3990769}" type="datetimeFigureOut">
              <a:rPr lang="ru-RU" smtClean="0"/>
              <a:t>12.11.2022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D9887-1AAB-4D0F-A894-9B4CA153B6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4963555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61C26-BBA7-444D-B1F7-2CF0E3990769}" type="datetimeFigureOut">
              <a:rPr lang="ru-RU" smtClean="0"/>
              <a:t>12.11.2022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D9887-1AAB-4D0F-A894-9B4CA153B6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5392642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61C26-BBA7-444D-B1F7-2CF0E3990769}" type="datetimeFigureOut">
              <a:rPr lang="ru-RU" smtClean="0"/>
              <a:t>12.11.2022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D9887-1AAB-4D0F-A894-9B4CA153B6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764713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61C26-BBA7-444D-B1F7-2CF0E3990769}" type="datetimeFigureOut">
              <a:rPr lang="ru-RU" smtClean="0"/>
              <a:t>12.11.2022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D9887-1AAB-4D0F-A894-9B4CA153B6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9067265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61C26-BBA7-444D-B1F7-2CF0E3990769}" type="datetimeFigureOut">
              <a:rPr lang="ru-RU" smtClean="0"/>
              <a:t>12.11.2022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D9887-1AAB-4D0F-A894-9B4CA153B6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1586699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61C26-BBA7-444D-B1F7-2CF0E3990769}" type="datetimeFigureOut">
              <a:rPr lang="ru-RU" smtClean="0"/>
              <a:t>12.11.2022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D9887-1AAB-4D0F-A894-9B4CA153B6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7372017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61C26-BBA7-444D-B1F7-2CF0E3990769}" type="datetimeFigureOut">
              <a:rPr lang="ru-RU" smtClean="0"/>
              <a:t>12.11.2022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D9887-1AAB-4D0F-A894-9B4CA153B6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3365348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61C26-BBA7-444D-B1F7-2CF0E3990769}" type="datetimeFigureOut">
              <a:rPr lang="ru-RU" smtClean="0"/>
              <a:t>12.11.2022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D9887-1AAB-4D0F-A894-9B4CA153B6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0104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Независимая оценка качества условий оказания услуг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51436" y="3252179"/>
            <a:ext cx="7498081" cy="3077058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/>
              <a:t>государственными и муниципальными </a:t>
            </a:r>
            <a:endParaRPr lang="ru-RU" b="1" dirty="0" smtClean="0"/>
          </a:p>
          <a:p>
            <a:r>
              <a:rPr lang="ru-RU" b="1" dirty="0" smtClean="0"/>
              <a:t>организациями </a:t>
            </a:r>
          </a:p>
          <a:p>
            <a:r>
              <a:rPr lang="ru-RU" b="1" dirty="0" smtClean="0"/>
              <a:t>Челябинской </a:t>
            </a:r>
            <a:r>
              <a:rPr lang="ru-RU" b="1" dirty="0"/>
              <a:t>области в сфере </a:t>
            </a:r>
            <a:r>
              <a:rPr lang="ru-RU" b="1" dirty="0" smtClean="0"/>
              <a:t>культуры</a:t>
            </a:r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r>
              <a:rPr lang="ru-RU" b="1" dirty="0" smtClean="0"/>
              <a:t>Челябинск, 2022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2409400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1223" y="246491"/>
            <a:ext cx="10515600" cy="1149999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</a:rPr>
              <a:t>Ранжирование показателей </a:t>
            </a:r>
            <a:endParaRPr lang="ru-RU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816" y="1574358"/>
            <a:ext cx="9605175" cy="4602605"/>
          </a:xfrm>
        </p:spPr>
        <p:txBody>
          <a:bodyPr>
            <a:normAutofit/>
          </a:bodyPr>
          <a:lstStyle/>
          <a:p>
            <a:r>
              <a:rPr lang="ru-RU" sz="2400" dirty="0"/>
              <a:t>По каждому учреждению, принимавшему участие в процедуре оценки, рассчитывался итоговый балл, который отражался в пункте представления информации </a:t>
            </a:r>
            <a:r>
              <a:rPr lang="ru-RU" sz="2400" b="1" i="1" dirty="0">
                <a:solidFill>
                  <a:schemeClr val="accent5">
                    <a:lumMod val="50000"/>
                  </a:schemeClr>
                </a:solidFill>
              </a:rPr>
              <a:t>«Общий вывод по всем направлениям оценки</a:t>
            </a:r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</a:rPr>
              <a:t>» </a:t>
            </a:r>
            <a:r>
              <a:rPr lang="ru-RU" sz="2400" dirty="0" smtClean="0"/>
              <a:t>(балл и место)</a:t>
            </a:r>
          </a:p>
          <a:p>
            <a:endParaRPr lang="ru-RU" sz="2400" dirty="0" smtClean="0"/>
          </a:p>
          <a:p>
            <a:r>
              <a:rPr lang="ru-RU" b="1" dirty="0" smtClean="0">
                <a:solidFill>
                  <a:srgbClr val="002060"/>
                </a:solidFill>
              </a:rPr>
              <a:t>Баллы: </a:t>
            </a:r>
          </a:p>
          <a:p>
            <a:pPr>
              <a:buFontTx/>
              <a:buChar char="-"/>
            </a:pPr>
            <a:r>
              <a:rPr lang="ru-RU" sz="2400" b="1" dirty="0" smtClean="0"/>
              <a:t>до </a:t>
            </a:r>
            <a:r>
              <a:rPr lang="ru-RU" sz="2400" b="1" dirty="0"/>
              <a:t>450 </a:t>
            </a:r>
            <a:r>
              <a:rPr lang="ru-RU" sz="2400" dirty="0"/>
              <a:t>(при максимальном значении 500 баллов</a:t>
            </a:r>
            <a:r>
              <a:rPr lang="ru-RU" sz="2400" dirty="0" smtClean="0"/>
              <a:t>) – </a:t>
            </a:r>
            <a:r>
              <a:rPr lang="ru-RU" sz="2400" b="1" i="1" dirty="0" smtClean="0">
                <a:solidFill>
                  <a:srgbClr val="002060"/>
                </a:solidFill>
              </a:rPr>
              <a:t>лидирующие</a:t>
            </a:r>
            <a:endParaRPr lang="ru-RU" sz="2400" dirty="0" smtClean="0"/>
          </a:p>
          <a:p>
            <a:pPr>
              <a:buFontTx/>
              <a:buChar char="-"/>
            </a:pPr>
            <a:r>
              <a:rPr lang="ru-RU" sz="2400" b="1" dirty="0"/>
              <a:t>от 449,5 до 400 </a:t>
            </a:r>
            <a:r>
              <a:rPr lang="ru-RU" sz="2400" dirty="0" smtClean="0"/>
              <a:t>– </a:t>
            </a:r>
            <a:r>
              <a:rPr lang="ru-RU" sz="2400" b="1" i="1" dirty="0" smtClean="0">
                <a:solidFill>
                  <a:srgbClr val="002060"/>
                </a:solidFill>
              </a:rPr>
              <a:t>оптимально функционирующие </a:t>
            </a:r>
          </a:p>
          <a:p>
            <a:pPr>
              <a:buFontTx/>
              <a:buChar char="-"/>
            </a:pPr>
            <a:r>
              <a:rPr lang="ru-RU" sz="2400" b="1" dirty="0" smtClean="0"/>
              <a:t>от </a:t>
            </a:r>
            <a:r>
              <a:rPr lang="ru-RU" sz="2400" b="1" dirty="0"/>
              <a:t>399 до 300 </a:t>
            </a:r>
            <a:r>
              <a:rPr lang="ru-RU" sz="2400" dirty="0" smtClean="0"/>
              <a:t>– </a:t>
            </a:r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</a:rPr>
              <a:t>стабильно развивающиеся </a:t>
            </a:r>
          </a:p>
          <a:p>
            <a:pPr>
              <a:buFontTx/>
              <a:buChar char="-"/>
            </a:pPr>
            <a:r>
              <a:rPr lang="ru-RU" sz="2400" b="1" dirty="0" smtClean="0"/>
              <a:t>от </a:t>
            </a:r>
            <a:r>
              <a:rPr lang="ru-RU" sz="2400" b="1" dirty="0"/>
              <a:t>299 и ниже </a:t>
            </a:r>
            <a:r>
              <a:rPr lang="ru-RU" sz="2400" dirty="0" smtClean="0"/>
              <a:t>– </a:t>
            </a:r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</a:rPr>
              <a:t>нуждающиеся </a:t>
            </a:r>
            <a:r>
              <a:rPr lang="ru-RU" sz="2400" b="1" i="1" dirty="0">
                <a:solidFill>
                  <a:schemeClr val="accent5">
                    <a:lumMod val="50000"/>
                  </a:schemeClr>
                </a:solidFill>
              </a:rPr>
              <a:t>в оптимизации </a:t>
            </a:r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</a:rPr>
              <a:t>работы</a:t>
            </a:r>
            <a:endParaRPr lang="ru-RU" sz="2400" i="1" dirty="0" smtClean="0"/>
          </a:p>
          <a:p>
            <a:pPr>
              <a:buFontTx/>
              <a:buChar char="-"/>
            </a:pPr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527407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1223" y="246491"/>
            <a:ext cx="10515600" cy="1149999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</a:rPr>
              <a:t>Ранжирование показателей </a:t>
            </a:r>
            <a:endParaRPr lang="ru-RU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816" y="1574358"/>
            <a:ext cx="9605175" cy="4602605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Место, занимаемая позиция:  </a:t>
            </a:r>
          </a:p>
          <a:p>
            <a:r>
              <a:rPr lang="ru-RU" sz="2400" dirty="0" smtClean="0"/>
              <a:t>Общий </a:t>
            </a:r>
            <a:r>
              <a:rPr lang="ru-RU" sz="2400" dirty="0"/>
              <a:t>рейтинг </a:t>
            </a:r>
            <a:r>
              <a:rPr lang="ru-RU" sz="2400" dirty="0" smtClean="0"/>
              <a:t>(ранжирование по итоговым показателям)</a:t>
            </a:r>
            <a:endParaRPr lang="ru-RU" sz="2400" dirty="0"/>
          </a:p>
          <a:p>
            <a:r>
              <a:rPr lang="ru-RU" sz="2400" dirty="0" smtClean="0"/>
              <a:t>Рейтинг </a:t>
            </a:r>
            <a:r>
              <a:rPr lang="ru-RU" sz="2400" dirty="0"/>
              <a:t>по типам </a:t>
            </a:r>
            <a:r>
              <a:rPr lang="ru-RU" sz="2400" dirty="0" smtClean="0"/>
              <a:t>учреждений</a:t>
            </a:r>
            <a:endParaRPr lang="ru-RU" sz="2400" dirty="0"/>
          </a:p>
          <a:p>
            <a:r>
              <a:rPr lang="ru-RU" sz="2400" dirty="0" smtClean="0"/>
              <a:t>Рейтинг </a:t>
            </a:r>
            <a:r>
              <a:rPr lang="ru-RU" sz="2400" dirty="0"/>
              <a:t>по территориям (распределение лидирующих и отстающих учреждений внутри каждого территориального образования</a:t>
            </a:r>
            <a:r>
              <a:rPr lang="ru-RU" sz="2400" dirty="0" smtClean="0"/>
              <a:t>)</a:t>
            </a:r>
            <a:endParaRPr lang="ru-RU" sz="2400" dirty="0"/>
          </a:p>
          <a:p>
            <a:endParaRPr lang="ru-RU" sz="2400" dirty="0"/>
          </a:p>
        </p:txBody>
      </p:sp>
      <p:pic>
        <p:nvPicPr>
          <p:cNvPr id="3074" name="Picture 2" descr="ГБСУСО МО &quot;ПАНСИОНАТ &quot;КЛИНСКИЙ&quot; | РЕЙТИНГ УЧРЕЖДЕНИ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7046" y="4238335"/>
            <a:ext cx="3990975" cy="2266951"/>
          </a:xfrm>
          <a:prstGeom prst="rect">
            <a:avLst/>
          </a:prstGeom>
          <a:noFill/>
          <a:effectLst>
            <a:glow>
              <a:schemeClr val="accent1">
                <a:alpha val="13000"/>
              </a:schemeClr>
            </a:glow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62105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839788" y="235744"/>
            <a:ext cx="10515600" cy="1033463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</a:rPr>
              <a:t>Распределение результатов по территориям </a:t>
            </a:r>
            <a:endParaRPr lang="ru-RU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839787" y="1269207"/>
            <a:ext cx="5157787" cy="823912"/>
          </a:xfrm>
        </p:spPr>
        <p:txBody>
          <a:bodyPr/>
          <a:lstStyle/>
          <a:p>
            <a:r>
              <a:rPr lang="ru-RU" dirty="0" err="1" smtClean="0"/>
              <a:t>Коркинский</a:t>
            </a:r>
            <a:r>
              <a:rPr lang="ru-RU" dirty="0" smtClean="0"/>
              <a:t> муниципальный район </a:t>
            </a:r>
            <a:endParaRPr lang="ru-RU" dirty="0"/>
          </a:p>
        </p:txBody>
      </p:sp>
      <p:graphicFrame>
        <p:nvGraphicFramePr>
          <p:cNvPr id="12" name="Объект 1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05882804"/>
              </p:ext>
            </p:extLst>
          </p:nvPr>
        </p:nvGraphicFramePr>
        <p:xfrm>
          <a:off x="525463" y="2302670"/>
          <a:ext cx="5370512" cy="2957712"/>
        </p:xfrm>
        <a:graphic>
          <a:graphicData uri="http://schemas.openxmlformats.org/drawingml/2006/table">
            <a:tbl>
              <a:tblPr firstRow="1" firstCol="1" bandRow="1"/>
              <a:tblGrid>
                <a:gridCol w="407418">
                  <a:extLst>
                    <a:ext uri="{9D8B030D-6E8A-4147-A177-3AD203B41FA5}">
                      <a16:colId xmlns:a16="http://schemas.microsoft.com/office/drawing/2014/main" val="2793181763"/>
                    </a:ext>
                  </a:extLst>
                </a:gridCol>
                <a:gridCol w="3975414">
                  <a:extLst>
                    <a:ext uri="{9D8B030D-6E8A-4147-A177-3AD203B41FA5}">
                      <a16:colId xmlns:a16="http://schemas.microsoft.com/office/drawing/2014/main" val="1443650253"/>
                    </a:ext>
                  </a:extLst>
                </a:gridCol>
                <a:gridCol w="987680">
                  <a:extLst>
                    <a:ext uri="{9D8B030D-6E8A-4147-A177-3AD203B41FA5}">
                      <a16:colId xmlns:a16="http://schemas.microsoft.com/office/drawing/2014/main" val="1196966869"/>
                    </a:ext>
                  </a:extLst>
                </a:gridCol>
              </a:tblGrid>
              <a:tr h="494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 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учреждения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Итоговый балл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2125624"/>
                  </a:ext>
                </a:extLst>
              </a:tr>
              <a:tr h="494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МБУ «Централизованная библиотечная система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Коркинского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муниципального района»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467,9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4627956"/>
                  </a:ext>
                </a:extLst>
              </a:tr>
              <a:tr h="247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МКУ «Дом культуры Первомайского городского поселения»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450,6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0799903"/>
                  </a:ext>
                </a:extLst>
              </a:tr>
              <a:tr h="494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МБУ «Дворец культуры «Горняк»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Коркинского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муниципального района»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447,5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0679004"/>
                  </a:ext>
                </a:extLst>
              </a:tr>
              <a:tr h="494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МКУ «Клуб по кинопоказу им. А.М. Горького»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Коркинского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городского поселения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433,2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1977123"/>
                  </a:ext>
                </a:extLst>
              </a:tr>
              <a:tr h="4079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МКУ «Библиотека Первомайского городского поселения»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424,9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4201588"/>
                  </a:ext>
                </a:extLst>
              </a:tr>
            </a:tbl>
          </a:graphicData>
        </a:graphic>
      </p:graphicFrame>
      <p:sp>
        <p:nvSpPr>
          <p:cNvPr id="10" name="Текст 9"/>
          <p:cNvSpPr>
            <a:spLocks noGrp="1"/>
          </p:cNvSpPr>
          <p:nvPr>
            <p:ph type="body" sz="quarter" idx="3"/>
          </p:nvPr>
        </p:nvSpPr>
        <p:spPr>
          <a:xfrm>
            <a:off x="6172200" y="1302545"/>
            <a:ext cx="5183188" cy="823912"/>
          </a:xfrm>
        </p:spPr>
        <p:txBody>
          <a:bodyPr/>
          <a:lstStyle/>
          <a:p>
            <a:r>
              <a:rPr lang="ru-RU" dirty="0" err="1" smtClean="0"/>
              <a:t>Кунашакский</a:t>
            </a:r>
            <a:r>
              <a:rPr lang="ru-RU" dirty="0" smtClean="0"/>
              <a:t> муниципальный район </a:t>
            </a:r>
            <a:endParaRPr lang="ru-RU" dirty="0"/>
          </a:p>
        </p:txBody>
      </p:sp>
      <p:graphicFrame>
        <p:nvGraphicFramePr>
          <p:cNvPr id="14" name="Объект 13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888265182"/>
              </p:ext>
            </p:extLst>
          </p:nvPr>
        </p:nvGraphicFramePr>
        <p:xfrm>
          <a:off x="6267449" y="2371726"/>
          <a:ext cx="5334001" cy="2124074"/>
        </p:xfrm>
        <a:graphic>
          <a:graphicData uri="http://schemas.openxmlformats.org/drawingml/2006/table">
            <a:tbl>
              <a:tblPr firstRow="1" firstCol="1" bandRow="1"/>
              <a:tblGrid>
                <a:gridCol w="404648">
                  <a:extLst>
                    <a:ext uri="{9D8B030D-6E8A-4147-A177-3AD203B41FA5}">
                      <a16:colId xmlns:a16="http://schemas.microsoft.com/office/drawing/2014/main" val="3989203171"/>
                    </a:ext>
                  </a:extLst>
                </a:gridCol>
                <a:gridCol w="3948387">
                  <a:extLst>
                    <a:ext uri="{9D8B030D-6E8A-4147-A177-3AD203B41FA5}">
                      <a16:colId xmlns:a16="http://schemas.microsoft.com/office/drawing/2014/main" val="1840276898"/>
                    </a:ext>
                  </a:extLst>
                </a:gridCol>
                <a:gridCol w="980966">
                  <a:extLst>
                    <a:ext uri="{9D8B030D-6E8A-4147-A177-3AD203B41FA5}">
                      <a16:colId xmlns:a16="http://schemas.microsoft.com/office/drawing/2014/main" val="542845902"/>
                    </a:ext>
                  </a:extLst>
                </a:gridCol>
              </a:tblGrid>
              <a:tr h="6068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учреждения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Итоговый балл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8549001"/>
                  </a:ext>
                </a:extLst>
              </a:tr>
              <a:tr h="3034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МБУК «Дворец культуры»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396,5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860908"/>
                  </a:ext>
                </a:extLst>
              </a:tr>
              <a:tr h="6068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МКУК «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Межпоселенческая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централизованная клубная система»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Кунашакского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района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364,8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3763277"/>
                  </a:ext>
                </a:extLst>
              </a:tr>
              <a:tr h="6068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МКУК «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Межпоселенческая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централизованная библиотечная  система»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Кунашакского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района»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360,3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13936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7885750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839788" y="235744"/>
            <a:ext cx="10515600" cy="1033463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</a:rPr>
              <a:t>Распределение результатов по территориям </a:t>
            </a:r>
            <a:endParaRPr lang="ru-RU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449262" y="1662115"/>
            <a:ext cx="5157787" cy="823912"/>
          </a:xfrm>
        </p:spPr>
        <p:txBody>
          <a:bodyPr/>
          <a:lstStyle/>
          <a:p>
            <a:r>
              <a:rPr lang="ru-RU" dirty="0" smtClean="0"/>
              <a:t>Кыштымский городской округ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3"/>
          </p:nvPr>
        </p:nvSpPr>
        <p:spPr>
          <a:xfrm>
            <a:off x="6172200" y="1662115"/>
            <a:ext cx="5183188" cy="823912"/>
          </a:xfrm>
        </p:spPr>
        <p:txBody>
          <a:bodyPr/>
          <a:lstStyle/>
          <a:p>
            <a:pPr algn="ctr"/>
            <a:r>
              <a:rPr lang="ru-RU" dirty="0" err="1" smtClean="0"/>
              <a:t>Миасский</a:t>
            </a:r>
            <a:r>
              <a:rPr lang="ru-RU" dirty="0" smtClean="0"/>
              <a:t> городской округ</a:t>
            </a:r>
            <a:endParaRPr lang="ru-RU" dirty="0"/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21237193"/>
              </p:ext>
            </p:extLst>
          </p:nvPr>
        </p:nvGraphicFramePr>
        <p:xfrm>
          <a:off x="315913" y="2714625"/>
          <a:ext cx="5157787" cy="1578455"/>
        </p:xfrm>
        <a:graphic>
          <a:graphicData uri="http://schemas.openxmlformats.org/drawingml/2006/table">
            <a:tbl>
              <a:tblPr firstRow="1" firstCol="1" bandRow="1"/>
              <a:tblGrid>
                <a:gridCol w="391280">
                  <a:extLst>
                    <a:ext uri="{9D8B030D-6E8A-4147-A177-3AD203B41FA5}">
                      <a16:colId xmlns:a16="http://schemas.microsoft.com/office/drawing/2014/main" val="1829386466"/>
                    </a:ext>
                  </a:extLst>
                </a:gridCol>
                <a:gridCol w="3817948">
                  <a:extLst>
                    <a:ext uri="{9D8B030D-6E8A-4147-A177-3AD203B41FA5}">
                      <a16:colId xmlns:a16="http://schemas.microsoft.com/office/drawing/2014/main" val="400114544"/>
                    </a:ext>
                  </a:extLst>
                </a:gridCol>
                <a:gridCol w="948559">
                  <a:extLst>
                    <a:ext uri="{9D8B030D-6E8A-4147-A177-3AD203B41FA5}">
                      <a16:colId xmlns:a16="http://schemas.microsoft.com/office/drawing/2014/main" val="3116993967"/>
                    </a:ext>
                  </a:extLst>
                </a:gridCol>
              </a:tblGrid>
              <a:tr h="4561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учреждения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Итоговый балл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0261888"/>
                  </a:ext>
                </a:extLst>
              </a:tr>
              <a:tr h="2875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 «Централизованная клубная система»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455,4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4086073"/>
                  </a:ext>
                </a:extLst>
              </a:tr>
              <a:tr h="3094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 «Централизованная библиотечная система»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450,8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3995932"/>
                  </a:ext>
                </a:extLst>
              </a:tr>
              <a:tr h="3302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 «Кыштымский историко-революционный музей»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221,6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6896769"/>
                  </a:ext>
                </a:extLst>
              </a:tr>
            </a:tbl>
          </a:graphicData>
        </a:graphic>
      </p:graphicFrame>
      <p:graphicFrame>
        <p:nvGraphicFramePr>
          <p:cNvPr id="5" name="Объект 4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124523894"/>
              </p:ext>
            </p:extLst>
          </p:nvPr>
        </p:nvGraphicFramePr>
        <p:xfrm>
          <a:off x="5981699" y="2543177"/>
          <a:ext cx="5781675" cy="2701515"/>
        </p:xfrm>
        <a:graphic>
          <a:graphicData uri="http://schemas.openxmlformats.org/drawingml/2006/table">
            <a:tbl>
              <a:tblPr firstRow="1" firstCol="1" bandRow="1"/>
              <a:tblGrid>
                <a:gridCol w="438610">
                  <a:extLst>
                    <a:ext uri="{9D8B030D-6E8A-4147-A177-3AD203B41FA5}">
                      <a16:colId xmlns:a16="http://schemas.microsoft.com/office/drawing/2014/main" val="1655312784"/>
                    </a:ext>
                  </a:extLst>
                </a:gridCol>
                <a:gridCol w="4279769">
                  <a:extLst>
                    <a:ext uri="{9D8B030D-6E8A-4147-A177-3AD203B41FA5}">
                      <a16:colId xmlns:a16="http://schemas.microsoft.com/office/drawing/2014/main" val="3960945210"/>
                    </a:ext>
                  </a:extLst>
                </a:gridCol>
                <a:gridCol w="1063296">
                  <a:extLst>
                    <a:ext uri="{9D8B030D-6E8A-4147-A177-3AD203B41FA5}">
                      <a16:colId xmlns:a16="http://schemas.microsoft.com/office/drawing/2014/main" val="2164607376"/>
                    </a:ext>
                  </a:extLst>
                </a:gridCol>
              </a:tblGrid>
              <a:tr h="4466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учреждения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Итоговый балл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2998120"/>
                  </a:ext>
                </a:extLst>
              </a:tr>
              <a:tr h="2471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МБУ Центр досуга «Строитель»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472,8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9537969"/>
                  </a:ext>
                </a:extLst>
              </a:tr>
              <a:tr h="2471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МКУ «Дом народного творчества»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447,4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9677812"/>
                  </a:ext>
                </a:extLst>
              </a:tr>
              <a:tr h="2471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МБУ Дом культуры «Динамо»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445,9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9305999"/>
                  </a:ext>
                </a:extLst>
              </a:tr>
              <a:tr h="2471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МБУ Дом культуры «Бригантина»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441,7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0619570"/>
                  </a:ext>
                </a:extLst>
              </a:tr>
              <a:tr h="2471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МКУ «Городской Дом культуры»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436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3263167"/>
                  </a:ext>
                </a:extLst>
              </a:tr>
              <a:tr h="4943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МБУ «Городской краеведческий музей»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Миасского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городского округа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418,3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3900347"/>
                  </a:ext>
                </a:extLst>
              </a:tr>
              <a:tr h="4806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МКУ «Централизованная библиотечная система»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418,2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3359702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-74612" y="-89206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6712651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839788" y="235744"/>
            <a:ext cx="10515600" cy="1033463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</a:rPr>
              <a:t>Распределение результатов по территориям </a:t>
            </a:r>
            <a:endParaRPr lang="ru-RU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563562" y="1714501"/>
            <a:ext cx="5157787" cy="823912"/>
          </a:xfrm>
        </p:spPr>
        <p:txBody>
          <a:bodyPr/>
          <a:lstStyle/>
          <a:p>
            <a:pPr algn="ctr"/>
            <a:r>
              <a:rPr lang="ru-RU" dirty="0" err="1" smtClean="0"/>
              <a:t>Нязепетровский</a:t>
            </a:r>
            <a:r>
              <a:rPr lang="ru-RU" dirty="0" smtClean="0"/>
              <a:t> муниципальный район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3"/>
          </p:nvPr>
        </p:nvSpPr>
        <p:spPr>
          <a:xfrm>
            <a:off x="6172200" y="1302545"/>
            <a:ext cx="5183188" cy="823912"/>
          </a:xfrm>
        </p:spPr>
        <p:txBody>
          <a:bodyPr/>
          <a:lstStyle/>
          <a:p>
            <a:pPr algn="ctr"/>
            <a:r>
              <a:rPr lang="ru-RU" dirty="0" smtClean="0"/>
              <a:t>Озерский городской округ</a:t>
            </a:r>
            <a:endParaRPr lang="ru-RU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-74612" y="-89206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47972821"/>
              </p:ext>
            </p:extLst>
          </p:nvPr>
        </p:nvGraphicFramePr>
        <p:xfrm>
          <a:off x="563563" y="2669973"/>
          <a:ext cx="5157787" cy="1472184"/>
        </p:xfrm>
        <a:graphic>
          <a:graphicData uri="http://schemas.openxmlformats.org/drawingml/2006/table">
            <a:tbl>
              <a:tblPr firstRow="1" firstCol="1" bandRow="1"/>
              <a:tblGrid>
                <a:gridCol w="391280">
                  <a:extLst>
                    <a:ext uri="{9D8B030D-6E8A-4147-A177-3AD203B41FA5}">
                      <a16:colId xmlns:a16="http://schemas.microsoft.com/office/drawing/2014/main" val="3328614186"/>
                    </a:ext>
                  </a:extLst>
                </a:gridCol>
                <a:gridCol w="3817948">
                  <a:extLst>
                    <a:ext uri="{9D8B030D-6E8A-4147-A177-3AD203B41FA5}">
                      <a16:colId xmlns:a16="http://schemas.microsoft.com/office/drawing/2014/main" val="1393444475"/>
                    </a:ext>
                  </a:extLst>
                </a:gridCol>
                <a:gridCol w="948559">
                  <a:extLst>
                    <a:ext uri="{9D8B030D-6E8A-4147-A177-3AD203B41FA5}">
                      <a16:colId xmlns:a16="http://schemas.microsoft.com/office/drawing/2014/main" val="177313787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учреждения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Итоговый балл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716896"/>
                  </a:ext>
                </a:extLst>
              </a:tr>
              <a:tr h="392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МБУК «Централизованная информационно-библиотечная система»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448,4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7834908"/>
                  </a:ext>
                </a:extLst>
              </a:tr>
              <a:tr h="2063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МБУК «Музейно-выставочный центр»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424,1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1237486"/>
                  </a:ext>
                </a:extLst>
              </a:tr>
              <a:tr h="2424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МБУК «Централизованная клубная система»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423,2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077355"/>
                  </a:ext>
                </a:extLst>
              </a:tr>
            </a:tbl>
          </a:graphicData>
        </a:graphic>
      </p:graphicFrame>
      <p:graphicFrame>
        <p:nvGraphicFramePr>
          <p:cNvPr id="11" name="Объект 1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860941842"/>
              </p:ext>
            </p:extLst>
          </p:nvPr>
        </p:nvGraphicFramePr>
        <p:xfrm>
          <a:off x="6172200" y="2302670"/>
          <a:ext cx="5183188" cy="3654126"/>
        </p:xfrm>
        <a:graphic>
          <a:graphicData uri="http://schemas.openxmlformats.org/drawingml/2006/table">
            <a:tbl>
              <a:tblPr firstRow="1" firstCol="1" bandRow="1"/>
              <a:tblGrid>
                <a:gridCol w="393207">
                  <a:extLst>
                    <a:ext uri="{9D8B030D-6E8A-4147-A177-3AD203B41FA5}">
                      <a16:colId xmlns:a16="http://schemas.microsoft.com/office/drawing/2014/main" val="924591109"/>
                    </a:ext>
                  </a:extLst>
                </a:gridCol>
                <a:gridCol w="3836751">
                  <a:extLst>
                    <a:ext uri="{9D8B030D-6E8A-4147-A177-3AD203B41FA5}">
                      <a16:colId xmlns:a16="http://schemas.microsoft.com/office/drawing/2014/main" val="3539767075"/>
                    </a:ext>
                  </a:extLst>
                </a:gridCol>
                <a:gridCol w="953230">
                  <a:extLst>
                    <a:ext uri="{9D8B030D-6E8A-4147-A177-3AD203B41FA5}">
                      <a16:colId xmlns:a16="http://schemas.microsoft.com/office/drawing/2014/main" val="2119899878"/>
                    </a:ext>
                  </a:extLst>
                </a:gridCol>
              </a:tblGrid>
              <a:tr h="3946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 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учреждения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Итоговый балл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7783191"/>
                  </a:ext>
                </a:extLst>
              </a:tr>
              <a:tr h="3574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МБУ ОГО «Культурно-досуговый центр»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450,9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8942846"/>
                  </a:ext>
                </a:extLst>
              </a:tr>
              <a:tr h="3574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МКУК ОГО «Централизованная библиотечная система»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446,2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1988384"/>
                  </a:ext>
                </a:extLst>
              </a:tr>
              <a:tr h="3574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МБУК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Озёрский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театр драмы и комедии «Наш дом»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440,1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0258556"/>
                  </a:ext>
                </a:extLst>
              </a:tr>
              <a:tr h="3574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МБУ ОГО Театр кукол «Золотой петушок»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407,4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0730107"/>
                  </a:ext>
                </a:extLst>
              </a:tr>
              <a:tr h="3574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МБУ ОГО «Городской музей»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405,3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832589"/>
                  </a:ext>
                </a:extLst>
              </a:tr>
              <a:tr h="3574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МБУ ОГО «Центр культуры и досуга молодежи»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394,3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5843926"/>
                  </a:ext>
                </a:extLst>
              </a:tr>
              <a:tr h="3574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МБУ ОГО Дом культуры «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Синегорье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387,4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1511648"/>
                  </a:ext>
                </a:extLst>
              </a:tr>
              <a:tr h="3574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МБУ ОГО «Парк Культуры и Отдыха»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366,9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64822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3802533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839788" y="235744"/>
            <a:ext cx="10515600" cy="1033463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</a:rPr>
              <a:t>Распределение результатов по территориям </a:t>
            </a:r>
            <a:endParaRPr lang="ru-RU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773113" y="1497809"/>
            <a:ext cx="5157787" cy="823912"/>
          </a:xfrm>
        </p:spPr>
        <p:txBody>
          <a:bodyPr/>
          <a:lstStyle/>
          <a:p>
            <a:pPr algn="ctr"/>
            <a:r>
              <a:rPr lang="ru-RU" dirty="0" err="1" smtClean="0"/>
              <a:t>Пластовский</a:t>
            </a:r>
            <a:r>
              <a:rPr lang="ru-RU" dirty="0" smtClean="0"/>
              <a:t> муниципальный район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3"/>
          </p:nvPr>
        </p:nvSpPr>
        <p:spPr>
          <a:xfrm>
            <a:off x="6286500" y="1497809"/>
            <a:ext cx="5183188" cy="823912"/>
          </a:xfrm>
        </p:spPr>
        <p:txBody>
          <a:bodyPr/>
          <a:lstStyle/>
          <a:p>
            <a:pPr algn="ctr"/>
            <a:r>
              <a:rPr lang="ru-RU" dirty="0" smtClean="0"/>
              <a:t>Трехгорный городской округ</a:t>
            </a:r>
            <a:endParaRPr lang="ru-RU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-74612" y="-89206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37681292"/>
              </p:ext>
            </p:extLst>
          </p:nvPr>
        </p:nvGraphicFramePr>
        <p:xfrm>
          <a:off x="668338" y="2557471"/>
          <a:ext cx="5157787" cy="2318621"/>
        </p:xfrm>
        <a:graphic>
          <a:graphicData uri="http://schemas.openxmlformats.org/drawingml/2006/table">
            <a:tbl>
              <a:tblPr firstRow="1" firstCol="1" bandRow="1"/>
              <a:tblGrid>
                <a:gridCol w="391280">
                  <a:extLst>
                    <a:ext uri="{9D8B030D-6E8A-4147-A177-3AD203B41FA5}">
                      <a16:colId xmlns:a16="http://schemas.microsoft.com/office/drawing/2014/main" val="3791128634"/>
                    </a:ext>
                  </a:extLst>
                </a:gridCol>
                <a:gridCol w="3817948">
                  <a:extLst>
                    <a:ext uri="{9D8B030D-6E8A-4147-A177-3AD203B41FA5}">
                      <a16:colId xmlns:a16="http://schemas.microsoft.com/office/drawing/2014/main" val="606939126"/>
                    </a:ext>
                  </a:extLst>
                </a:gridCol>
                <a:gridCol w="948559">
                  <a:extLst>
                    <a:ext uri="{9D8B030D-6E8A-4147-A177-3AD203B41FA5}">
                      <a16:colId xmlns:a16="http://schemas.microsoft.com/office/drawing/2014/main" val="2924586669"/>
                    </a:ext>
                  </a:extLst>
                </a:gridCol>
              </a:tblGrid>
              <a:tr h="392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учреждения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Итоговый балл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9961549"/>
                  </a:ext>
                </a:extLst>
              </a:tr>
              <a:tr h="3557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МКУ «Пластовский районный музей»  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469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9707026"/>
                  </a:ext>
                </a:extLst>
              </a:tr>
              <a:tr h="392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МКУК «Межпоселенческая централизованная библиотечная система» 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466,4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6868011"/>
                  </a:ext>
                </a:extLst>
              </a:tr>
              <a:tr h="392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МКУ «Парк культуры и отдыха»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Пластовского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городского поселения 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453,4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7147924"/>
                  </a:ext>
                </a:extLst>
              </a:tr>
              <a:tr h="392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МКУК «Межпоселенческая централизованная клубная система»  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439,1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9380835"/>
                  </a:ext>
                </a:extLst>
              </a:tr>
            </a:tbl>
          </a:graphicData>
        </a:graphic>
      </p:graphicFrame>
      <p:graphicFrame>
        <p:nvGraphicFramePr>
          <p:cNvPr id="9" name="Объект 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702821698"/>
              </p:ext>
            </p:extLst>
          </p:nvPr>
        </p:nvGraphicFramePr>
        <p:xfrm>
          <a:off x="6286500" y="2557471"/>
          <a:ext cx="5183187" cy="2656664"/>
        </p:xfrm>
        <a:graphic>
          <a:graphicData uri="http://schemas.openxmlformats.org/drawingml/2006/table">
            <a:tbl>
              <a:tblPr firstRow="1" firstCol="1" bandRow="1"/>
              <a:tblGrid>
                <a:gridCol w="393207">
                  <a:extLst>
                    <a:ext uri="{9D8B030D-6E8A-4147-A177-3AD203B41FA5}">
                      <a16:colId xmlns:a16="http://schemas.microsoft.com/office/drawing/2014/main" val="353508765"/>
                    </a:ext>
                  </a:extLst>
                </a:gridCol>
                <a:gridCol w="3836750">
                  <a:extLst>
                    <a:ext uri="{9D8B030D-6E8A-4147-A177-3AD203B41FA5}">
                      <a16:colId xmlns:a16="http://schemas.microsoft.com/office/drawing/2014/main" val="689273055"/>
                    </a:ext>
                  </a:extLst>
                </a:gridCol>
                <a:gridCol w="953230">
                  <a:extLst>
                    <a:ext uri="{9D8B030D-6E8A-4147-A177-3AD203B41FA5}">
                      <a16:colId xmlns:a16="http://schemas.microsoft.com/office/drawing/2014/main" val="837339100"/>
                    </a:ext>
                  </a:extLst>
                </a:gridCol>
              </a:tblGrid>
              <a:tr h="3946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учреждения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Итоговый балл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6450185"/>
                  </a:ext>
                </a:extLst>
              </a:tr>
              <a:tr h="3574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МБУК «Центральная городская библиотека»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477,9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5743621"/>
                  </a:ext>
                </a:extLst>
              </a:tr>
              <a:tr h="4724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МБУК «Центральная городская детская библиотека имени Сергея Тимофеевича Аксакова»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475,5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409448"/>
                  </a:ext>
                </a:extLst>
              </a:tr>
              <a:tr h="3574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МАУ «Досуговый центр «Утёс»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445,7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4794719"/>
                  </a:ext>
                </a:extLst>
              </a:tr>
              <a:tr h="3574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МБКУК «Дворец культуры «Икар»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440,2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9491332"/>
                  </a:ext>
                </a:extLst>
              </a:tr>
              <a:tr h="3574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МБУК «Историко-культурный центр»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403,5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75873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2977590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839788" y="235744"/>
            <a:ext cx="10515600" cy="1033463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</a:rPr>
              <a:t>Распределение результатов по территориям </a:t>
            </a:r>
            <a:endParaRPr lang="ru-RU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687388" y="1501383"/>
            <a:ext cx="5157787" cy="823912"/>
          </a:xfrm>
        </p:spPr>
        <p:txBody>
          <a:bodyPr/>
          <a:lstStyle/>
          <a:p>
            <a:pPr algn="ctr"/>
            <a:r>
              <a:rPr lang="ru-RU" dirty="0" smtClean="0"/>
              <a:t>Троицкий городской округ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3"/>
          </p:nvPr>
        </p:nvSpPr>
        <p:spPr>
          <a:xfrm>
            <a:off x="6257925" y="1733559"/>
            <a:ext cx="5183188" cy="823912"/>
          </a:xfrm>
        </p:spPr>
        <p:txBody>
          <a:bodyPr/>
          <a:lstStyle/>
          <a:p>
            <a:pPr algn="ctr"/>
            <a:r>
              <a:rPr lang="ru-RU" dirty="0" err="1" smtClean="0"/>
              <a:t>Усть-Катавский</a:t>
            </a:r>
            <a:r>
              <a:rPr lang="ru-RU" dirty="0" smtClean="0"/>
              <a:t> городской округ</a:t>
            </a:r>
            <a:endParaRPr lang="ru-RU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-74612" y="-89206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69873997"/>
              </p:ext>
            </p:extLst>
          </p:nvPr>
        </p:nvGraphicFramePr>
        <p:xfrm>
          <a:off x="687388" y="2557471"/>
          <a:ext cx="5157787" cy="2404292"/>
        </p:xfrm>
        <a:graphic>
          <a:graphicData uri="http://schemas.openxmlformats.org/drawingml/2006/table">
            <a:tbl>
              <a:tblPr firstRow="1" firstCol="1" bandRow="1"/>
              <a:tblGrid>
                <a:gridCol w="391280">
                  <a:extLst>
                    <a:ext uri="{9D8B030D-6E8A-4147-A177-3AD203B41FA5}">
                      <a16:colId xmlns:a16="http://schemas.microsoft.com/office/drawing/2014/main" val="1284696754"/>
                    </a:ext>
                  </a:extLst>
                </a:gridCol>
                <a:gridCol w="3817948">
                  <a:extLst>
                    <a:ext uri="{9D8B030D-6E8A-4147-A177-3AD203B41FA5}">
                      <a16:colId xmlns:a16="http://schemas.microsoft.com/office/drawing/2014/main" val="2448818298"/>
                    </a:ext>
                  </a:extLst>
                </a:gridCol>
                <a:gridCol w="948559">
                  <a:extLst>
                    <a:ext uri="{9D8B030D-6E8A-4147-A177-3AD203B41FA5}">
                      <a16:colId xmlns:a16="http://schemas.microsoft.com/office/drawing/2014/main" val="449344773"/>
                    </a:ext>
                  </a:extLst>
                </a:gridCol>
              </a:tblGrid>
              <a:tr h="4704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учреждения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Итоговый балл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38810"/>
                  </a:ext>
                </a:extLst>
              </a:tr>
              <a:tr h="3966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МКУ «Централизованная библиотечная система города Троицка» 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484,8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531480"/>
                  </a:ext>
                </a:extLst>
              </a:tr>
              <a:tr h="3557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МБУ «Центр досуга города Троицка» 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426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7105273"/>
                  </a:ext>
                </a:extLst>
              </a:tr>
              <a:tr h="3557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МБУ «Троицкий краеведческий музей» 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420,5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0529835"/>
                  </a:ext>
                </a:extLst>
              </a:tr>
              <a:tr h="3557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МБУ «Центр культурного развития «Энергетик» 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414,3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4321181"/>
                  </a:ext>
                </a:extLst>
              </a:tr>
              <a:tr h="3557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МБУ «Дом культуры им. Луначарского»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363,6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6856370"/>
                  </a:ext>
                </a:extLst>
              </a:tr>
            </a:tbl>
          </a:graphicData>
        </a:graphic>
      </p:graphicFrame>
      <p:graphicFrame>
        <p:nvGraphicFramePr>
          <p:cNvPr id="11" name="Объект 1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5867465"/>
              </p:ext>
            </p:extLst>
          </p:nvPr>
        </p:nvGraphicFramePr>
        <p:xfrm>
          <a:off x="6172200" y="2790825"/>
          <a:ext cx="5183188" cy="1962912"/>
        </p:xfrm>
        <a:graphic>
          <a:graphicData uri="http://schemas.openxmlformats.org/drawingml/2006/table">
            <a:tbl>
              <a:tblPr firstRow="1" firstCol="1" bandRow="1"/>
              <a:tblGrid>
                <a:gridCol w="393207">
                  <a:extLst>
                    <a:ext uri="{9D8B030D-6E8A-4147-A177-3AD203B41FA5}">
                      <a16:colId xmlns:a16="http://schemas.microsoft.com/office/drawing/2014/main" val="1501946993"/>
                    </a:ext>
                  </a:extLst>
                </a:gridCol>
                <a:gridCol w="3836751">
                  <a:extLst>
                    <a:ext uri="{9D8B030D-6E8A-4147-A177-3AD203B41FA5}">
                      <a16:colId xmlns:a16="http://schemas.microsoft.com/office/drawing/2014/main" val="2533617935"/>
                    </a:ext>
                  </a:extLst>
                </a:gridCol>
                <a:gridCol w="953230">
                  <a:extLst>
                    <a:ext uri="{9D8B030D-6E8A-4147-A177-3AD203B41FA5}">
                      <a16:colId xmlns:a16="http://schemas.microsoft.com/office/drawing/2014/main" val="3883562403"/>
                    </a:ext>
                  </a:extLst>
                </a:gridCol>
              </a:tblGrid>
              <a:tr h="1629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учреждения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Итоговый балл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2151761"/>
                  </a:ext>
                </a:extLst>
              </a:tr>
              <a:tr h="2144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МКУК «Централизованная библиотечная система»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469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1236684"/>
                  </a:ext>
                </a:extLst>
              </a:tr>
              <a:tr h="1973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МКУК «Централизованная клубная система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455,7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5484943"/>
                  </a:ext>
                </a:extLst>
              </a:tr>
              <a:tr h="1973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МКУК «Историко-краеведческий музей» </a:t>
                      </a:r>
                      <a:endParaRPr lang="ru-RU" sz="14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439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1402567"/>
                  </a:ext>
                </a:extLst>
              </a:tr>
            </a:tbl>
          </a:graphicData>
        </a:graphic>
      </p:graphicFrame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0" y="-136689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9169154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839788" y="235744"/>
            <a:ext cx="10515600" cy="1033463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</a:rPr>
              <a:t>Распределение результатов по территориям </a:t>
            </a:r>
            <a:endParaRPr lang="ru-RU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192463" y="1425773"/>
            <a:ext cx="5157787" cy="823912"/>
          </a:xfrm>
        </p:spPr>
        <p:txBody>
          <a:bodyPr/>
          <a:lstStyle/>
          <a:p>
            <a:pPr algn="ctr"/>
            <a:r>
              <a:rPr lang="ru-RU" dirty="0" err="1" smtClean="0"/>
              <a:t>Чебаркульский</a:t>
            </a:r>
            <a:r>
              <a:rPr lang="ru-RU" dirty="0" smtClean="0"/>
              <a:t> городской округ</a:t>
            </a:r>
            <a:endParaRPr lang="ru-RU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-74612" y="-89206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0" y="-136689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1014096"/>
              </p:ext>
            </p:extLst>
          </p:nvPr>
        </p:nvGraphicFramePr>
        <p:xfrm>
          <a:off x="2354263" y="2406252"/>
          <a:ext cx="6208712" cy="2861072"/>
        </p:xfrm>
        <a:graphic>
          <a:graphicData uri="http://schemas.openxmlformats.org/drawingml/2006/table">
            <a:tbl>
              <a:tblPr firstRow="1" firstCol="1" bandRow="1"/>
              <a:tblGrid>
                <a:gridCol w="471005">
                  <a:extLst>
                    <a:ext uri="{9D8B030D-6E8A-4147-A177-3AD203B41FA5}">
                      <a16:colId xmlns:a16="http://schemas.microsoft.com/office/drawing/2014/main" val="2442397694"/>
                    </a:ext>
                  </a:extLst>
                </a:gridCol>
                <a:gridCol w="4595875">
                  <a:extLst>
                    <a:ext uri="{9D8B030D-6E8A-4147-A177-3AD203B41FA5}">
                      <a16:colId xmlns:a16="http://schemas.microsoft.com/office/drawing/2014/main" val="1963119751"/>
                    </a:ext>
                  </a:extLst>
                </a:gridCol>
                <a:gridCol w="1141832">
                  <a:extLst>
                    <a:ext uri="{9D8B030D-6E8A-4147-A177-3AD203B41FA5}">
                      <a16:colId xmlns:a16="http://schemas.microsoft.com/office/drawing/2014/main" val="1560348370"/>
                    </a:ext>
                  </a:extLst>
                </a:gridCol>
              </a:tblGrid>
              <a:tr h="5728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учреждения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Итоговый балл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5929920"/>
                  </a:ext>
                </a:extLst>
              </a:tr>
              <a:tr h="4288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МУК ЧГО «Городская библиотека»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471,4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1308406"/>
                  </a:ext>
                </a:extLst>
              </a:tr>
              <a:tr h="4288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МУК ЧГО «Выставочный зал «Колорит»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465,1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8992667"/>
                  </a:ext>
                </a:extLst>
              </a:tr>
              <a:tr h="4288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МУК ЧГО «Центр досуга им. Горького»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444,1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1954116"/>
                  </a:ext>
                </a:extLst>
              </a:tr>
              <a:tr h="4288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МУК ЧГО «Краеведческий музей» 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443,2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4544011"/>
                  </a:ext>
                </a:extLst>
              </a:tr>
              <a:tr h="5728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МУК ЧГО «Центр кинопоказа и детского досуга «Волна»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441,8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20874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9482235"/>
      </p:ext>
    </p:extLst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915987" y="161993"/>
            <a:ext cx="10515600" cy="611174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</a:rPr>
              <a:t>Распределение результатов по территориям </a:t>
            </a:r>
            <a:endParaRPr lang="ru-RU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1335881" y="820376"/>
            <a:ext cx="8999537" cy="547956"/>
          </a:xfrm>
        </p:spPr>
        <p:txBody>
          <a:bodyPr/>
          <a:lstStyle/>
          <a:p>
            <a:pPr algn="ctr"/>
            <a:r>
              <a:rPr lang="ru-RU" dirty="0" err="1" smtClean="0"/>
              <a:t>Чебаркульский</a:t>
            </a:r>
            <a:r>
              <a:rPr lang="ru-RU" dirty="0" smtClean="0"/>
              <a:t> муниципальный район</a:t>
            </a:r>
            <a:endParaRPr lang="ru-RU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-74612" y="-89206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05733324"/>
              </p:ext>
            </p:extLst>
          </p:nvPr>
        </p:nvGraphicFramePr>
        <p:xfrm>
          <a:off x="915987" y="1708774"/>
          <a:ext cx="5027614" cy="4783471"/>
        </p:xfrm>
        <a:graphic>
          <a:graphicData uri="http://schemas.openxmlformats.org/drawingml/2006/table">
            <a:tbl>
              <a:tblPr firstRow="1" firstCol="1" bandRow="1"/>
              <a:tblGrid>
                <a:gridCol w="381406">
                  <a:extLst>
                    <a:ext uri="{9D8B030D-6E8A-4147-A177-3AD203B41FA5}">
                      <a16:colId xmlns:a16="http://schemas.microsoft.com/office/drawing/2014/main" val="4197659582"/>
                    </a:ext>
                  </a:extLst>
                </a:gridCol>
                <a:gridCol w="3721590">
                  <a:extLst>
                    <a:ext uri="{9D8B030D-6E8A-4147-A177-3AD203B41FA5}">
                      <a16:colId xmlns:a16="http://schemas.microsoft.com/office/drawing/2014/main" val="2360805400"/>
                    </a:ext>
                  </a:extLst>
                </a:gridCol>
                <a:gridCol w="924618">
                  <a:extLst>
                    <a:ext uri="{9D8B030D-6E8A-4147-A177-3AD203B41FA5}">
                      <a16:colId xmlns:a16="http://schemas.microsoft.com/office/drawing/2014/main" val="2448580397"/>
                    </a:ext>
                  </a:extLst>
                </a:gridCol>
              </a:tblGrid>
              <a:tr h="366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39" marR="52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учреждения</a:t>
                      </a:r>
                      <a:endParaRPr lang="ru-RU" sz="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39" marR="52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Итоговый балл</a:t>
                      </a:r>
                      <a:endParaRPr lang="ru-RU" sz="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39" marR="52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7817446"/>
                  </a:ext>
                </a:extLst>
              </a:tr>
              <a:tr h="366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39" marR="52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 «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Межпоселенческая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библиотека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Чебаркульского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муниципального района»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39" marR="52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466,8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39" marR="52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1179756"/>
                  </a:ext>
                </a:extLst>
              </a:tr>
              <a:tr h="5503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39" marR="52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 «Централизованная библиотечная система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Травниковского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сельского поселения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Чебаркульского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муниципального района»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39" marR="52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413,6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39" marR="52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8759045"/>
                  </a:ext>
                </a:extLst>
              </a:tr>
              <a:tr h="1834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39" marR="52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МУК «Музей С.А. Герасимова» 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39" marR="52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413,3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39" marR="52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6368327"/>
                  </a:ext>
                </a:extLst>
              </a:tr>
              <a:tr h="5503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39" marR="52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 «Централизованная библиотечная система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Филимоновского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сельского поселения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Чебаркульского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муниципального района»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39" marR="52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411,1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39" marR="52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5083584"/>
                  </a:ext>
                </a:extLst>
              </a:tr>
              <a:tr h="5503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39" marR="52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 «Централизованная библиотечная система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Кундравинского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сельского поселения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Чебаркульского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муниципального района»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39" marR="52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409,1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39" marR="52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9339068"/>
                  </a:ext>
                </a:extLst>
              </a:tr>
              <a:tr h="366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39" marR="52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МУК «Централизованная клубная система Кундравинского сельского поселения» 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39" marR="52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406,5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39" marR="52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0655346"/>
                  </a:ext>
                </a:extLst>
              </a:tr>
              <a:tr h="366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39" marR="52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 «Централизованная клубная система Травниковского сельского поселения» 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39" marR="52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39" marR="52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5066827"/>
                  </a:ext>
                </a:extLst>
              </a:tr>
              <a:tr h="5503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39" marR="52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 «Централизованная библиотечная система Тимирязевского сельского поселения Чебаркульского муниципального района»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39" marR="52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401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39" marR="52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2258219"/>
                  </a:ext>
                </a:extLst>
              </a:tr>
              <a:tr h="366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39" marR="52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 «Библиотека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Бишкильского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сельского поселения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Чебаркульского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муниципального района»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39" marR="52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397,6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39" marR="52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7639145"/>
                  </a:ext>
                </a:extLst>
              </a:tr>
            </a:tbl>
          </a:graphicData>
        </a:graphic>
      </p:graphicFrame>
      <p:graphicFrame>
        <p:nvGraphicFramePr>
          <p:cNvPr id="9" name="Объект 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190107394"/>
              </p:ext>
            </p:extLst>
          </p:nvPr>
        </p:nvGraphicFramePr>
        <p:xfrm>
          <a:off x="6410325" y="1508749"/>
          <a:ext cx="5248275" cy="5341595"/>
        </p:xfrm>
        <a:graphic>
          <a:graphicData uri="http://schemas.openxmlformats.org/drawingml/2006/table">
            <a:tbl>
              <a:tblPr firstRow="1" firstCol="1" bandRow="1"/>
              <a:tblGrid>
                <a:gridCol w="398145">
                  <a:extLst>
                    <a:ext uri="{9D8B030D-6E8A-4147-A177-3AD203B41FA5}">
                      <a16:colId xmlns:a16="http://schemas.microsoft.com/office/drawing/2014/main" val="4238715658"/>
                    </a:ext>
                  </a:extLst>
                </a:gridCol>
                <a:gridCol w="3884930">
                  <a:extLst>
                    <a:ext uri="{9D8B030D-6E8A-4147-A177-3AD203B41FA5}">
                      <a16:colId xmlns:a16="http://schemas.microsoft.com/office/drawing/2014/main" val="498797376"/>
                    </a:ext>
                  </a:extLst>
                </a:gridCol>
                <a:gridCol w="965200">
                  <a:extLst>
                    <a:ext uri="{9D8B030D-6E8A-4147-A177-3AD203B41FA5}">
                      <a16:colId xmlns:a16="http://schemas.microsoft.com/office/drawing/2014/main" val="3807343524"/>
                    </a:ext>
                  </a:extLst>
                </a:gridCol>
              </a:tblGrid>
              <a:tr h="4779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90" marR="45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 «Централизованная библиотечная система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Варламовского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сельского поселения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Чебаркульского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муниципального района»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90" marR="45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394,3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90" marR="45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4879777"/>
                  </a:ext>
                </a:extLst>
              </a:tr>
              <a:tr h="4779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90" marR="45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 «Централизованная библиотечная система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Сарафановского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сельского поселения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Чебаркульского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муниципального района»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90" marR="45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390,2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90" marR="45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7384204"/>
                  </a:ext>
                </a:extLst>
              </a:tr>
              <a:tr h="3186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90" marR="45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 «Централизованная клубная  система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Филимоновского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сельского  поселения»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90" marR="45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388,8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90" marR="45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8407043"/>
                  </a:ext>
                </a:extLst>
              </a:tr>
              <a:tr h="3186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90" marR="45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 «Центр народного творчества «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Травниковского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сельского поселения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90" marR="45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388,1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90" marR="45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8298277"/>
                  </a:ext>
                </a:extLst>
              </a:tr>
              <a:tr h="3186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90" marR="45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 «Библиотека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Шахматовского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сельского поселения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Чебаркульского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муниципального района»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90" marR="45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385,2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90" marR="45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2322853"/>
                  </a:ext>
                </a:extLst>
              </a:tr>
              <a:tr h="2858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90" marR="45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МУК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Бишкильского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сельского поселения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90" marR="45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380,9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90" marR="45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3644907"/>
                  </a:ext>
                </a:extLst>
              </a:tr>
              <a:tr h="4779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90" marR="45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 «Централизованная библиотечная система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Непряхинского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сельского поселения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Чебаркульского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муниципального района»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90" marR="45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374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90" marR="45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0467909"/>
                  </a:ext>
                </a:extLst>
              </a:tr>
              <a:tr h="4288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90" marR="45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 «Централизованная клубная система Тимирязевского сельского поселения»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90" marR="45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370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90" marR="45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1103645"/>
                  </a:ext>
                </a:extLst>
              </a:tr>
              <a:tr h="3186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90" marR="45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 «Централизованная клубная система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Непряхинского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сельского поселения»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90" marR="45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359,1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90" marR="45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8929778"/>
                  </a:ext>
                </a:extLst>
              </a:tr>
              <a:tr h="3186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90" marR="45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 «Централизованная клубная система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Сарафановского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сельского поселения»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90" marR="45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358,4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90" marR="45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7407862"/>
                  </a:ext>
                </a:extLst>
              </a:tr>
              <a:tr h="3186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90" marR="45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 «Централизованная клубная система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Варламовского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сельского поселения»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90" marR="45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354,1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90" marR="45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2061269"/>
                  </a:ext>
                </a:extLst>
              </a:tr>
              <a:tr h="1593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90" marR="45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МУК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Шахматовского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сельского поселения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90" marR="45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351,1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90" marR="45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12958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7584704"/>
      </p:ext>
    </p:extLst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915987" y="316937"/>
            <a:ext cx="10515600" cy="789537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</a:rPr>
              <a:t>Распределение результатов по территориям </a:t>
            </a:r>
            <a:endParaRPr lang="ru-RU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1307306" y="1087831"/>
            <a:ext cx="8999537" cy="547956"/>
          </a:xfrm>
        </p:spPr>
        <p:txBody>
          <a:bodyPr/>
          <a:lstStyle/>
          <a:p>
            <a:pPr algn="ctr"/>
            <a:r>
              <a:rPr lang="ru-RU" dirty="0" smtClean="0"/>
              <a:t>Челябинский городской округ</a:t>
            </a:r>
            <a:endParaRPr lang="ru-RU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-74612" y="-89206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86000507"/>
              </p:ext>
            </p:extLst>
          </p:nvPr>
        </p:nvGraphicFramePr>
        <p:xfrm>
          <a:off x="863602" y="1981200"/>
          <a:ext cx="5157786" cy="4050326"/>
        </p:xfrm>
        <a:graphic>
          <a:graphicData uri="http://schemas.openxmlformats.org/drawingml/2006/table">
            <a:tbl>
              <a:tblPr firstRow="1" firstCol="1" bandRow="1"/>
              <a:tblGrid>
                <a:gridCol w="391280">
                  <a:extLst>
                    <a:ext uri="{9D8B030D-6E8A-4147-A177-3AD203B41FA5}">
                      <a16:colId xmlns:a16="http://schemas.microsoft.com/office/drawing/2014/main" val="493138279"/>
                    </a:ext>
                  </a:extLst>
                </a:gridCol>
                <a:gridCol w="3817948">
                  <a:extLst>
                    <a:ext uri="{9D8B030D-6E8A-4147-A177-3AD203B41FA5}">
                      <a16:colId xmlns:a16="http://schemas.microsoft.com/office/drawing/2014/main" val="2146596296"/>
                    </a:ext>
                  </a:extLst>
                </a:gridCol>
                <a:gridCol w="948558">
                  <a:extLst>
                    <a:ext uri="{9D8B030D-6E8A-4147-A177-3AD203B41FA5}">
                      <a16:colId xmlns:a16="http://schemas.microsoft.com/office/drawing/2014/main" val="2491292212"/>
                    </a:ext>
                  </a:extLst>
                </a:gridCol>
              </a:tblGrid>
              <a:tr h="1820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учреждения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Итоговый балл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025819"/>
                  </a:ext>
                </a:extLst>
              </a:tr>
              <a:tr h="3308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МКУ культуры «Централизованная библиотечная система» 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459,1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3201955"/>
                  </a:ext>
                </a:extLst>
              </a:tr>
              <a:tr h="2430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МБУК «Зоопарк» 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451,9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8913096"/>
                  </a:ext>
                </a:extLst>
              </a:tr>
              <a:tr h="3302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МКУК «Централизованная система детских библиотек» 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449,9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7296476"/>
                  </a:ext>
                </a:extLst>
              </a:tr>
              <a:tr h="3349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МБУК «Центр культурно-информационной деятельности» 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440,8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9777124"/>
                  </a:ext>
                </a:extLst>
              </a:tr>
              <a:tr h="3557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МБУК «Киноцентр «Импульс» 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439,1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3759915"/>
                  </a:ext>
                </a:extLst>
              </a:tr>
              <a:tr h="3557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МБУК «Кинотеатр «Знамя» 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438,6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9525127"/>
                  </a:ext>
                </a:extLst>
              </a:tr>
              <a:tr h="3557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МБУК «Челябинский театр современного танца»  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437,8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8890432"/>
                  </a:ext>
                </a:extLst>
              </a:tr>
              <a:tr h="2543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МАУ Парк «Металлург»  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435,6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9641030"/>
                  </a:ext>
                </a:extLst>
              </a:tr>
              <a:tr h="3557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МАУ «Челябинский Центр искусств «Театр + Кино»  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4522370"/>
                  </a:ext>
                </a:extLst>
              </a:tr>
            </a:tbl>
          </a:graphicData>
        </a:graphic>
      </p:graphicFrame>
      <p:graphicFrame>
        <p:nvGraphicFramePr>
          <p:cNvPr id="12" name="Объект 11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637665192"/>
              </p:ext>
            </p:extLst>
          </p:nvPr>
        </p:nvGraphicFramePr>
        <p:xfrm>
          <a:off x="6543675" y="2166073"/>
          <a:ext cx="5183187" cy="3783077"/>
        </p:xfrm>
        <a:graphic>
          <a:graphicData uri="http://schemas.openxmlformats.org/drawingml/2006/table">
            <a:tbl>
              <a:tblPr firstRow="1" firstCol="1" bandRow="1"/>
              <a:tblGrid>
                <a:gridCol w="393207">
                  <a:extLst>
                    <a:ext uri="{9D8B030D-6E8A-4147-A177-3AD203B41FA5}">
                      <a16:colId xmlns:a16="http://schemas.microsoft.com/office/drawing/2014/main" val="121645955"/>
                    </a:ext>
                  </a:extLst>
                </a:gridCol>
                <a:gridCol w="3836750">
                  <a:extLst>
                    <a:ext uri="{9D8B030D-6E8A-4147-A177-3AD203B41FA5}">
                      <a16:colId xmlns:a16="http://schemas.microsoft.com/office/drawing/2014/main" val="486536626"/>
                    </a:ext>
                  </a:extLst>
                </a:gridCol>
                <a:gridCol w="953230">
                  <a:extLst>
                    <a:ext uri="{9D8B030D-6E8A-4147-A177-3AD203B41FA5}">
                      <a16:colId xmlns:a16="http://schemas.microsoft.com/office/drawing/2014/main" val="2540250280"/>
                    </a:ext>
                  </a:extLst>
                </a:gridCol>
              </a:tblGrid>
              <a:tr h="3574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МАУ «Новый художественный театр»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424,9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6024072"/>
                  </a:ext>
                </a:extLst>
              </a:tr>
              <a:tr h="2782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МБУК «Энергетик» 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422,8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2937310"/>
                  </a:ext>
                </a:extLst>
              </a:tr>
              <a:tr h="4176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МАУК «Кино-театральное объединение «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Кировец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» 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422,7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0447911"/>
                  </a:ext>
                </a:extLst>
              </a:tr>
              <a:tr h="3574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МБУК Дом культуры  «Сосновка» 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419,8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5274856"/>
                  </a:ext>
                </a:extLst>
              </a:tr>
              <a:tr h="3574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МБУК клуб «Новосел» 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405,4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402297"/>
                  </a:ext>
                </a:extLst>
              </a:tr>
              <a:tr h="3574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МАУ «Челябинский центр искусств» 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376,8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0141921"/>
                  </a:ext>
                </a:extLst>
              </a:tr>
              <a:tr h="4224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МАУ «Центральный парк культуры и отдыха им. Ю.А. Гагарина» 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370,9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8972154"/>
                  </a:ext>
                </a:extLst>
              </a:tr>
              <a:tr h="3946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МБУК «Центр историко-культурного наследия г. Челябинска»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322,3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9339377"/>
                  </a:ext>
                </a:extLst>
              </a:tr>
              <a:tr h="3574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МАУ «Городской сад им.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А.С.Пушкина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» 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264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0293224"/>
                  </a:ext>
                </a:extLst>
              </a:tr>
              <a:tr h="2019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МАУ «Сад Победы» 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74,9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0056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5684287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Исполнители: 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8274" y="1568450"/>
            <a:ext cx="8210551" cy="4351338"/>
          </a:xfrm>
        </p:spPr>
        <p:txBody>
          <a:bodyPr/>
          <a:lstStyle/>
          <a:p>
            <a:r>
              <a:rPr lang="ru-RU" dirty="0"/>
              <a:t>Индивидуальный предприниматель, доктор культурологии, </a:t>
            </a:r>
            <a:r>
              <a:rPr lang="ru-RU" dirty="0" smtClean="0"/>
              <a:t>профессор: </a:t>
            </a:r>
          </a:p>
          <a:p>
            <a:pPr marL="0" indent="0">
              <a:buNone/>
            </a:pP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Зубанова 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</a:rPr>
              <a:t>Людмила </a:t>
            </a: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Борисовна</a:t>
            </a:r>
          </a:p>
          <a:p>
            <a:endParaRPr lang="ru-RU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dirty="0" smtClean="0"/>
              <a:t>Оперативные контакты с учреждениями: </a:t>
            </a:r>
            <a:r>
              <a:rPr lang="ru-RU" dirty="0" smtClean="0"/>
              <a:t>доктор культурологии, профессор </a:t>
            </a:r>
          </a:p>
          <a:p>
            <a:pPr marL="0" indent="0">
              <a:buNone/>
            </a:pP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Шуб Мария Львовна </a:t>
            </a:r>
            <a:endParaRPr lang="ru-RU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046522"/>
      </p:ext>
    </p:extLst>
  </p:cSld>
  <p:clrMapOvr>
    <a:masterClrMapping/>
  </p:clrMapOvr>
  <p:transition spd="slow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839788" y="235744"/>
            <a:ext cx="10515600" cy="1033463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</a:rPr>
              <a:t>Распределение результатов по территориям </a:t>
            </a:r>
            <a:endParaRPr lang="ru-RU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477838" y="1373984"/>
            <a:ext cx="5157787" cy="823912"/>
          </a:xfrm>
        </p:spPr>
        <p:txBody>
          <a:bodyPr/>
          <a:lstStyle/>
          <a:p>
            <a:pPr algn="ctr"/>
            <a:r>
              <a:rPr lang="ru-RU" dirty="0" smtClean="0"/>
              <a:t>Чесменский муниципальный район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3"/>
          </p:nvPr>
        </p:nvSpPr>
        <p:spPr>
          <a:xfrm>
            <a:off x="6172200" y="1302545"/>
            <a:ext cx="5183188" cy="823912"/>
          </a:xfrm>
        </p:spPr>
        <p:txBody>
          <a:bodyPr/>
          <a:lstStyle/>
          <a:p>
            <a:pPr algn="ctr"/>
            <a:r>
              <a:rPr lang="ru-RU" dirty="0" err="1" smtClean="0"/>
              <a:t>Южноуральский</a:t>
            </a:r>
            <a:r>
              <a:rPr lang="ru-RU" dirty="0" smtClean="0"/>
              <a:t> городской округ</a:t>
            </a:r>
            <a:endParaRPr lang="ru-RU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-74612" y="-89206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0" y="-136689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99953094"/>
              </p:ext>
            </p:extLst>
          </p:nvPr>
        </p:nvGraphicFramePr>
        <p:xfrm>
          <a:off x="573088" y="2556084"/>
          <a:ext cx="5157786" cy="2048584"/>
        </p:xfrm>
        <a:graphic>
          <a:graphicData uri="http://schemas.openxmlformats.org/drawingml/2006/table">
            <a:tbl>
              <a:tblPr firstRow="1" firstCol="1" bandRow="1"/>
              <a:tblGrid>
                <a:gridCol w="391280">
                  <a:extLst>
                    <a:ext uri="{9D8B030D-6E8A-4147-A177-3AD203B41FA5}">
                      <a16:colId xmlns:a16="http://schemas.microsoft.com/office/drawing/2014/main" val="1542895578"/>
                    </a:ext>
                  </a:extLst>
                </a:gridCol>
                <a:gridCol w="3817948">
                  <a:extLst>
                    <a:ext uri="{9D8B030D-6E8A-4147-A177-3AD203B41FA5}">
                      <a16:colId xmlns:a16="http://schemas.microsoft.com/office/drawing/2014/main" val="3776804806"/>
                    </a:ext>
                  </a:extLst>
                </a:gridCol>
                <a:gridCol w="948558">
                  <a:extLst>
                    <a:ext uri="{9D8B030D-6E8A-4147-A177-3AD203B41FA5}">
                      <a16:colId xmlns:a16="http://schemas.microsoft.com/office/drawing/2014/main" val="230602307"/>
                    </a:ext>
                  </a:extLst>
                </a:gridCol>
              </a:tblGrid>
              <a:tr h="392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учреждения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Итоговый балл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7887874"/>
                  </a:ext>
                </a:extLst>
              </a:tr>
              <a:tr h="5335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МКУК «Централизованная библиотечная система» Чесменского муниципального района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461,8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3853889"/>
                  </a:ext>
                </a:extLst>
              </a:tr>
              <a:tr h="392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МКУ «Чесменский Историко-краеведческий музей им. А.Н. Беликова»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434,2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966613"/>
                  </a:ext>
                </a:extLst>
              </a:tr>
              <a:tr h="5335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МКУК «Централизованная клубная система» Чесменского муниципального района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391,3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28" marR="64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3271820"/>
                  </a:ext>
                </a:extLst>
              </a:tr>
            </a:tbl>
          </a:graphicData>
        </a:graphic>
      </p:graphicFrame>
      <p:graphicFrame>
        <p:nvGraphicFramePr>
          <p:cNvPr id="9" name="Объект 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358609810"/>
              </p:ext>
            </p:extLst>
          </p:nvPr>
        </p:nvGraphicFramePr>
        <p:xfrm>
          <a:off x="6238875" y="2559735"/>
          <a:ext cx="5183188" cy="2053839"/>
        </p:xfrm>
        <a:graphic>
          <a:graphicData uri="http://schemas.openxmlformats.org/drawingml/2006/table">
            <a:tbl>
              <a:tblPr firstRow="1" firstCol="1" bandRow="1"/>
              <a:tblGrid>
                <a:gridCol w="393207">
                  <a:extLst>
                    <a:ext uri="{9D8B030D-6E8A-4147-A177-3AD203B41FA5}">
                      <a16:colId xmlns:a16="http://schemas.microsoft.com/office/drawing/2014/main" val="4213652783"/>
                    </a:ext>
                  </a:extLst>
                </a:gridCol>
                <a:gridCol w="3836751">
                  <a:extLst>
                    <a:ext uri="{9D8B030D-6E8A-4147-A177-3AD203B41FA5}">
                      <a16:colId xmlns:a16="http://schemas.microsoft.com/office/drawing/2014/main" val="1523259451"/>
                    </a:ext>
                  </a:extLst>
                </a:gridCol>
                <a:gridCol w="953230">
                  <a:extLst>
                    <a:ext uri="{9D8B030D-6E8A-4147-A177-3AD203B41FA5}">
                      <a16:colId xmlns:a16="http://schemas.microsoft.com/office/drawing/2014/main" val="278793211"/>
                    </a:ext>
                  </a:extLst>
                </a:gridCol>
              </a:tblGrid>
              <a:tr h="3946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учреждения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Итоговый балл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7373595"/>
                  </a:ext>
                </a:extLst>
              </a:tr>
              <a:tr h="3574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МБУ «Централизованная библиотечная система»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431,9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4417824"/>
                  </a:ext>
                </a:extLst>
              </a:tr>
              <a:tr h="3574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МБУ «Городской Дом культуры»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422,6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4396603"/>
                  </a:ext>
                </a:extLst>
              </a:tr>
              <a:tr h="3574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 «Городской краеведческий музей»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409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3005257"/>
                  </a:ext>
                </a:extLst>
              </a:tr>
              <a:tr h="3574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 «Парк культуры и отдыха»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399,1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3" marR="64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3609376"/>
                  </a:ext>
                </a:extLst>
              </a:tr>
            </a:tbl>
          </a:graphicData>
        </a:graphic>
      </p:graphicFrame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66675" y="-87539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7704880"/>
      </p:ext>
    </p:extLst>
  </p:cSld>
  <p:clrMapOvr>
    <a:masterClrMapping/>
  </p:clrMapOvr>
  <p:transition spd="slow">
    <p:push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904875" y="142875"/>
            <a:ext cx="10515600" cy="79772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Лидирующие учреждения: по всем территориям 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-74612" y="-89206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0" y="-136689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66675" y="-87539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6822913"/>
              </p:ext>
            </p:extLst>
          </p:nvPr>
        </p:nvGraphicFramePr>
        <p:xfrm>
          <a:off x="649288" y="1181818"/>
          <a:ext cx="5446712" cy="5398008"/>
        </p:xfrm>
        <a:graphic>
          <a:graphicData uri="http://schemas.openxmlformats.org/drawingml/2006/table">
            <a:tbl>
              <a:tblPr firstRow="1" firstCol="1" bandRow="1"/>
              <a:tblGrid>
                <a:gridCol w="424732">
                  <a:extLst>
                    <a:ext uri="{9D8B030D-6E8A-4147-A177-3AD203B41FA5}">
                      <a16:colId xmlns:a16="http://schemas.microsoft.com/office/drawing/2014/main" val="4153322046"/>
                    </a:ext>
                  </a:extLst>
                </a:gridCol>
                <a:gridCol w="4443402">
                  <a:extLst>
                    <a:ext uri="{9D8B030D-6E8A-4147-A177-3AD203B41FA5}">
                      <a16:colId xmlns:a16="http://schemas.microsoft.com/office/drawing/2014/main" val="4110383991"/>
                    </a:ext>
                  </a:extLst>
                </a:gridCol>
                <a:gridCol w="578578">
                  <a:extLst>
                    <a:ext uri="{9D8B030D-6E8A-4147-A177-3AD203B41FA5}">
                      <a16:colId xmlns:a16="http://schemas.microsoft.com/office/drawing/2014/main" val="1406710480"/>
                    </a:ext>
                  </a:extLst>
                </a:gridCol>
              </a:tblGrid>
              <a:tr h="3781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60" marR="61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МКУ «Централизованная библиотечная система города Троицка» (Троицкий городской округ)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60" marR="61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484,8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60" marR="61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4987839"/>
                  </a:ext>
                </a:extLst>
              </a:tr>
              <a:tr h="3781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60" marR="61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МБУК «Центральная городская библиотека» (Трехгорный городской округ)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60" marR="61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477,9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60" marR="61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0419804"/>
                  </a:ext>
                </a:extLst>
              </a:tr>
              <a:tr h="3781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60" marR="61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МБУК «Центральная городская детская библиотека имени Сергея Тимофеевича Аксакова» (Трехгорный городской округ)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60" marR="61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475,5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60" marR="61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7228337"/>
                  </a:ext>
                </a:extLst>
              </a:tr>
              <a:tr h="2974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60" marR="61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МБУ Центр досуга «Строитель» (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Миасский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городской округ)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60" marR="61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472,8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60" marR="61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6467955"/>
                  </a:ext>
                </a:extLst>
              </a:tr>
              <a:tr h="2375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60" marR="61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МУК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Чебаркульского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городского округа «Городская библиотека»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60" marR="61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471,4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60" marR="61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3243192"/>
                  </a:ext>
                </a:extLst>
              </a:tr>
              <a:tr h="3876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60" marR="61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МКУ «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Пластовский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районный музей»  (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Пластовский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муниципальный район)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60" marR="61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469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60" marR="61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3281681"/>
                  </a:ext>
                </a:extLst>
              </a:tr>
              <a:tr h="3842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60" marR="61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МКУК «Централизованная библиотечная система» (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Усть-Катавский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городской округ)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60" marR="61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469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60" marR="61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3738208"/>
                  </a:ext>
                </a:extLst>
              </a:tr>
              <a:tr h="3781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60" marR="61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МБУ «Централизованная библиотечная система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Коркинского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муниципального района»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60" marR="61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467,9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60" marR="61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5205867"/>
                  </a:ext>
                </a:extLst>
              </a:tr>
              <a:tr h="3781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60" marR="61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 «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Межпоселенческая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библиотека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Чебаркульского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муниципального района»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60" marR="61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466,8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60" marR="61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1710175"/>
                  </a:ext>
                </a:extLst>
              </a:tr>
              <a:tr h="3899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60" marR="61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МКУК «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Межпоселенческая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централизованная библиотечная система» (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Пластовский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муниципальный район)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60" marR="61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466,4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60" marR="61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839117"/>
                  </a:ext>
                </a:extLst>
              </a:tr>
            </a:tbl>
          </a:graphicData>
        </a:graphic>
      </p:graphicFrame>
      <p:graphicFrame>
        <p:nvGraphicFramePr>
          <p:cNvPr id="15" name="Объект 14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773596634"/>
              </p:ext>
            </p:extLst>
          </p:nvPr>
        </p:nvGraphicFramePr>
        <p:xfrm>
          <a:off x="6535129" y="1181818"/>
          <a:ext cx="5266345" cy="5398008"/>
        </p:xfrm>
        <a:graphic>
          <a:graphicData uri="http://schemas.openxmlformats.org/drawingml/2006/table">
            <a:tbl>
              <a:tblPr firstRow="1" firstCol="1" bandRow="1"/>
              <a:tblGrid>
                <a:gridCol w="410667">
                  <a:extLst>
                    <a:ext uri="{9D8B030D-6E8A-4147-A177-3AD203B41FA5}">
                      <a16:colId xmlns:a16="http://schemas.microsoft.com/office/drawing/2014/main" val="1187957379"/>
                    </a:ext>
                  </a:extLst>
                </a:gridCol>
                <a:gridCol w="4296260">
                  <a:extLst>
                    <a:ext uri="{9D8B030D-6E8A-4147-A177-3AD203B41FA5}">
                      <a16:colId xmlns:a16="http://schemas.microsoft.com/office/drawing/2014/main" val="1753300507"/>
                    </a:ext>
                  </a:extLst>
                </a:gridCol>
                <a:gridCol w="559418">
                  <a:extLst>
                    <a:ext uri="{9D8B030D-6E8A-4147-A177-3AD203B41FA5}">
                      <a16:colId xmlns:a16="http://schemas.microsoft.com/office/drawing/2014/main" val="3973889975"/>
                    </a:ext>
                  </a:extLst>
                </a:gridCol>
              </a:tblGrid>
              <a:tr h="3505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8" marR="57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МУК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Чебаркульского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городского округа «Выставочный зал «Колорит»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8" marR="57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465,1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8" marR="57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1074697"/>
                  </a:ext>
                </a:extLst>
              </a:tr>
              <a:tr h="3657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8" marR="57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МКУК «Централизованная библиотечная система» Чесменского муниципального района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8" marR="57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461,8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8" marR="57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652572"/>
                  </a:ext>
                </a:extLst>
              </a:tr>
              <a:tr h="3505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8" marR="57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МКУК «Централизованная библиотечная система»  (Челябинский городской округ)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8" marR="57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459,1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8" marR="57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3039139"/>
                  </a:ext>
                </a:extLst>
              </a:tr>
              <a:tr h="3505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8" marR="57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МКУК «Централизованная клубная система» (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Усть-Катавский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городской округ)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8" marR="57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455,7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8" marR="57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4695665"/>
                  </a:ext>
                </a:extLst>
              </a:tr>
              <a:tr h="3505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8" marR="57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 «Централизованная клубная система» (Кыштымский городской округ)                                                   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8" marR="57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455,4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8" marR="57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0972457"/>
                  </a:ext>
                </a:extLst>
              </a:tr>
              <a:tr h="3688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8" marR="57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МКУ «Парк культуры и отдыха»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Пластовского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городского поселения  (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Пластовский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муниципальный район)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8" marR="57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453,4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8" marR="57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1224183"/>
                  </a:ext>
                </a:extLst>
              </a:tr>
              <a:tr h="2032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8" marR="57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МБУК «Зоопарк»  (Челябинский городской округ)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8" marR="57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451,9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8" marR="57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1654140"/>
                  </a:ext>
                </a:extLst>
              </a:tr>
              <a:tr h="254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8" marR="57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МБУ Озерского городского округа «Культурно-досуговый центр»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8" marR="57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450,9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8" marR="57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9746226"/>
                  </a:ext>
                </a:extLst>
              </a:tr>
              <a:tr h="3704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8" marR="57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 «Централизованная библиотечная система» (Кыштымский городской округ)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8" marR="57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450,8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8" marR="57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6258614"/>
                  </a:ext>
                </a:extLst>
              </a:tr>
              <a:tr h="3688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8" marR="57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МКУ «Дом культуры Первомайского городского поселения» (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Коркинский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муниципальный район)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8" marR="57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450,6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8" marR="57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9769917"/>
                  </a:ext>
                </a:extLst>
              </a:tr>
              <a:tr h="3505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8" marR="57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МКУК «Централизованная система детских библиотек»  (Челябинский городской округ)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8" marR="57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449,9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8" marR="57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80798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7568674"/>
      </p:ext>
    </p:extLst>
  </p:cSld>
  <p:clrMapOvr>
    <a:masterClrMapping/>
  </p:clrMapOvr>
  <p:transition spd="slow">
    <p:push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839788" y="235744"/>
            <a:ext cx="10515600" cy="1033463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</a:rPr>
              <a:t>Лидирующие учреждения: по типам </a:t>
            </a:r>
            <a:endParaRPr lang="ru-RU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573088" y="1344498"/>
            <a:ext cx="5157787" cy="578646"/>
          </a:xfrm>
        </p:spPr>
        <p:txBody>
          <a:bodyPr/>
          <a:lstStyle/>
          <a:p>
            <a:pPr algn="ctr"/>
            <a:r>
              <a:rPr lang="ru-RU" dirty="0" smtClean="0"/>
              <a:t>Библиотеки 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3"/>
          </p:nvPr>
        </p:nvSpPr>
        <p:spPr>
          <a:xfrm>
            <a:off x="6172200" y="1327826"/>
            <a:ext cx="5183188" cy="688182"/>
          </a:xfrm>
        </p:spPr>
        <p:txBody>
          <a:bodyPr/>
          <a:lstStyle/>
          <a:p>
            <a:pPr algn="ctr"/>
            <a:r>
              <a:rPr lang="ru-RU" dirty="0" smtClean="0"/>
              <a:t>Культурно-досуговые учреждения </a:t>
            </a:r>
            <a:endParaRPr lang="ru-RU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-74612" y="-89206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0" y="-136689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66675" y="-87539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66550810"/>
              </p:ext>
            </p:extLst>
          </p:nvPr>
        </p:nvGraphicFramePr>
        <p:xfrm>
          <a:off x="573089" y="2016008"/>
          <a:ext cx="5157786" cy="3219076"/>
        </p:xfrm>
        <a:graphic>
          <a:graphicData uri="http://schemas.openxmlformats.org/drawingml/2006/table">
            <a:tbl>
              <a:tblPr firstRow="1" firstCol="1" bandRow="1"/>
              <a:tblGrid>
                <a:gridCol w="674687">
                  <a:extLst>
                    <a:ext uri="{9D8B030D-6E8A-4147-A177-3AD203B41FA5}">
                      <a16:colId xmlns:a16="http://schemas.microsoft.com/office/drawing/2014/main" val="4290437256"/>
                    </a:ext>
                  </a:extLst>
                </a:gridCol>
                <a:gridCol w="3438524">
                  <a:extLst>
                    <a:ext uri="{9D8B030D-6E8A-4147-A177-3AD203B41FA5}">
                      <a16:colId xmlns:a16="http://schemas.microsoft.com/office/drawing/2014/main" val="3946225016"/>
                    </a:ext>
                  </a:extLst>
                </a:gridCol>
                <a:gridCol w="1044575">
                  <a:extLst>
                    <a:ext uri="{9D8B030D-6E8A-4147-A177-3AD203B41FA5}">
                      <a16:colId xmlns:a16="http://schemas.microsoft.com/office/drawing/2014/main" val="2417742210"/>
                    </a:ext>
                  </a:extLst>
                </a:gridCol>
              </a:tblGrid>
              <a:tr h="2747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8" marR="33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учреждения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8" marR="33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Итоговый балл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8" marR="33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0017330"/>
                  </a:ext>
                </a:extLst>
              </a:tr>
              <a:tr h="2747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8" marR="33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МКУ «Централизованная библиотечная система города Троицка» (Троицкий городской округ)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8" marR="33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484,8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8" marR="33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0374712"/>
                  </a:ext>
                </a:extLst>
              </a:tr>
              <a:tr h="2747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8" marR="33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МБУК «Центральная городская библиотека» (Трехгорный городской округ)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8" marR="33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477,9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8" marR="33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0104871"/>
                  </a:ext>
                </a:extLst>
              </a:tr>
              <a:tr h="3094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8" marR="33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МБУК «Центральная городская детская библиотека имени Сергея Тимофеевича Аксакова» (Трехгорный городской округ)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8" marR="33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475,5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8" marR="33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7048850"/>
                  </a:ext>
                </a:extLst>
              </a:tr>
              <a:tr h="2747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8" marR="33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МУК ЧГО «Городская библиотека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8" marR="33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471,4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8" marR="33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7938862"/>
                  </a:ext>
                </a:extLst>
              </a:tr>
              <a:tr h="2747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8" marR="33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МКУК«Централизованная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библиотечная система» (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Усть-Катавский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городской округ)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8" marR="33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469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8" marR="33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8624945"/>
                  </a:ext>
                </a:extLst>
              </a:tr>
            </a:tbl>
          </a:graphicData>
        </a:graphic>
      </p:graphicFrame>
      <p:graphicFrame>
        <p:nvGraphicFramePr>
          <p:cNvPr id="11" name="Объект 1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542420815"/>
              </p:ext>
            </p:extLst>
          </p:nvPr>
        </p:nvGraphicFramePr>
        <p:xfrm>
          <a:off x="6096000" y="2159795"/>
          <a:ext cx="5429250" cy="3082021"/>
        </p:xfrm>
        <a:graphic>
          <a:graphicData uri="http://schemas.openxmlformats.org/drawingml/2006/table">
            <a:tbl>
              <a:tblPr firstRow="1" firstCol="1" bandRow="1"/>
              <a:tblGrid>
                <a:gridCol w="371231">
                  <a:extLst>
                    <a:ext uri="{9D8B030D-6E8A-4147-A177-3AD203B41FA5}">
                      <a16:colId xmlns:a16="http://schemas.microsoft.com/office/drawing/2014/main" val="57204304"/>
                    </a:ext>
                  </a:extLst>
                </a:gridCol>
                <a:gridCol w="4105519">
                  <a:extLst>
                    <a:ext uri="{9D8B030D-6E8A-4147-A177-3AD203B41FA5}">
                      <a16:colId xmlns:a16="http://schemas.microsoft.com/office/drawing/2014/main" val="1529027838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840956996"/>
                    </a:ext>
                  </a:extLst>
                </a:gridCol>
              </a:tblGrid>
              <a:tr h="7218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06" marR="598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учреждения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06" marR="598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Итоговый балл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06" marR="598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4855571"/>
                  </a:ext>
                </a:extLst>
              </a:tr>
              <a:tr h="4760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06" marR="59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МБУ Центр досуга «Строитель» (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Миасский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городской округ)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06" marR="59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472,8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06" marR="59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6723701"/>
                  </a:ext>
                </a:extLst>
              </a:tr>
              <a:tr h="4760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06" marR="59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МКУК «Централизованная клубная система» (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Усть-Катавский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городской округ)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06" marR="59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455,7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06" marR="59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371014"/>
                  </a:ext>
                </a:extLst>
              </a:tr>
              <a:tr h="4760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06" marR="59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 «Централизованная клубная система» (Кыштымский городской округ)                                                   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06" marR="59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455,4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06" marR="59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0418845"/>
                  </a:ext>
                </a:extLst>
              </a:tr>
              <a:tr h="3494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06" marR="59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МБУ ОГО «Культурно-досуговый центр»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06" marR="59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450,9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06" marR="59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4360565"/>
                  </a:ext>
                </a:extLst>
              </a:tr>
              <a:tr h="5242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06" marR="59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МКУ «Дом культуры Первомайского городского поселения» (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Коркинский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муниципальный район)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06" marR="59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450,6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06" marR="59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81319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1409180"/>
      </p:ext>
    </p:extLst>
  </p:cSld>
  <p:clrMapOvr>
    <a:masterClrMapping/>
  </p:clrMapOvr>
  <p:transition spd="slow">
    <p:push dir="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839788" y="235744"/>
            <a:ext cx="10515600" cy="1033463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</a:rPr>
              <a:t>Лидирующие учреждения: по типам </a:t>
            </a:r>
            <a:endParaRPr lang="ru-RU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573088" y="1344498"/>
            <a:ext cx="5157787" cy="578646"/>
          </a:xfrm>
        </p:spPr>
        <p:txBody>
          <a:bodyPr/>
          <a:lstStyle/>
          <a:p>
            <a:pPr algn="ctr"/>
            <a:r>
              <a:rPr lang="ru-RU" dirty="0" smtClean="0"/>
              <a:t>Музеи 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3"/>
          </p:nvPr>
        </p:nvSpPr>
        <p:spPr>
          <a:xfrm>
            <a:off x="6172200" y="1327826"/>
            <a:ext cx="5183188" cy="688182"/>
          </a:xfrm>
        </p:spPr>
        <p:txBody>
          <a:bodyPr/>
          <a:lstStyle/>
          <a:p>
            <a:pPr algn="ctr"/>
            <a:r>
              <a:rPr lang="ru-RU" dirty="0" smtClean="0"/>
              <a:t>Театры </a:t>
            </a:r>
            <a:endParaRPr lang="ru-RU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-74612" y="-89206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0" y="-136689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66675" y="-87539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99203431"/>
              </p:ext>
            </p:extLst>
          </p:nvPr>
        </p:nvGraphicFramePr>
        <p:xfrm>
          <a:off x="668338" y="2159795"/>
          <a:ext cx="5157787" cy="2902594"/>
        </p:xfrm>
        <a:graphic>
          <a:graphicData uri="http://schemas.openxmlformats.org/drawingml/2006/table">
            <a:tbl>
              <a:tblPr firstRow="1" firstCol="1" bandRow="1"/>
              <a:tblGrid>
                <a:gridCol w="352669">
                  <a:extLst>
                    <a:ext uri="{9D8B030D-6E8A-4147-A177-3AD203B41FA5}">
                      <a16:colId xmlns:a16="http://schemas.microsoft.com/office/drawing/2014/main" val="516902111"/>
                    </a:ext>
                  </a:extLst>
                </a:gridCol>
                <a:gridCol w="3874843">
                  <a:extLst>
                    <a:ext uri="{9D8B030D-6E8A-4147-A177-3AD203B41FA5}">
                      <a16:colId xmlns:a16="http://schemas.microsoft.com/office/drawing/2014/main" val="1491919122"/>
                    </a:ext>
                  </a:extLst>
                </a:gridCol>
                <a:gridCol w="930275">
                  <a:extLst>
                    <a:ext uri="{9D8B030D-6E8A-4147-A177-3AD203B41FA5}">
                      <a16:colId xmlns:a16="http://schemas.microsoft.com/office/drawing/2014/main" val="1783663499"/>
                    </a:ext>
                  </a:extLst>
                </a:gridCol>
              </a:tblGrid>
              <a:tr h="3650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3" marR="595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учреждения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3" marR="595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Итоговый балл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3" marR="595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8412252"/>
                  </a:ext>
                </a:extLst>
              </a:tr>
              <a:tr h="3650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3" marR="59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МКУ «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Пластовский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районный музей»  (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Пластовский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муниципальный район)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3" marR="59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469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3" marR="59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8801588"/>
                  </a:ext>
                </a:extLst>
              </a:tr>
              <a:tr h="3471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3" marR="59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МУК ЧГО «Выставочный зал «Колорит»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3" marR="59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465,1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3" marR="59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2837802"/>
                  </a:ext>
                </a:extLst>
              </a:tr>
              <a:tr h="3471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3" marR="59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МУК ЧГО «Краеведческий музей»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3" marR="59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443,2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3" marR="59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5391848"/>
                  </a:ext>
                </a:extLst>
              </a:tr>
              <a:tr h="3650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3" marR="59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МКУК«Историко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-краеведческий музей» (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Усть-Катавский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городской округ)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3" marR="59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439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3" marR="59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3125959"/>
                  </a:ext>
                </a:extLst>
              </a:tr>
              <a:tr h="3650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3" marR="59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МКУ «Чесменский Историко-краеведческий музей им. А.Н. Беликова»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3" marR="59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434,2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3" marR="59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4631652"/>
                  </a:ext>
                </a:extLst>
              </a:tr>
            </a:tbl>
          </a:graphicData>
        </a:graphic>
      </p:graphicFrame>
      <p:graphicFrame>
        <p:nvGraphicFramePr>
          <p:cNvPr id="9" name="Объект 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156691997"/>
              </p:ext>
            </p:extLst>
          </p:nvPr>
        </p:nvGraphicFramePr>
        <p:xfrm>
          <a:off x="6172199" y="2159795"/>
          <a:ext cx="5419725" cy="2893306"/>
        </p:xfrm>
        <a:graphic>
          <a:graphicData uri="http://schemas.openxmlformats.org/drawingml/2006/table">
            <a:tbl>
              <a:tblPr firstRow="1" firstCol="1" bandRow="1"/>
              <a:tblGrid>
                <a:gridCol w="370579">
                  <a:extLst>
                    <a:ext uri="{9D8B030D-6E8A-4147-A177-3AD203B41FA5}">
                      <a16:colId xmlns:a16="http://schemas.microsoft.com/office/drawing/2014/main" val="1975357525"/>
                    </a:ext>
                  </a:extLst>
                </a:gridCol>
                <a:gridCol w="4010922">
                  <a:extLst>
                    <a:ext uri="{9D8B030D-6E8A-4147-A177-3AD203B41FA5}">
                      <a16:colId xmlns:a16="http://schemas.microsoft.com/office/drawing/2014/main" val="3015714247"/>
                    </a:ext>
                  </a:extLst>
                </a:gridCol>
                <a:gridCol w="1038224">
                  <a:extLst>
                    <a:ext uri="{9D8B030D-6E8A-4147-A177-3AD203B41FA5}">
                      <a16:colId xmlns:a16="http://schemas.microsoft.com/office/drawing/2014/main" val="855801329"/>
                    </a:ext>
                  </a:extLst>
                </a:gridCol>
              </a:tblGrid>
              <a:tr h="8066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06" marR="598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учреждения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06" marR="598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Итоговый балл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06" marR="598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9550940"/>
                  </a:ext>
                </a:extLst>
              </a:tr>
              <a:tr h="5319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06" marR="59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МБУК Озёрский театр драмы и комедии «Наш дом» 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06" marR="59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440,1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06" marR="59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994947"/>
                  </a:ext>
                </a:extLst>
              </a:tr>
              <a:tr h="5319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06" marR="59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МБУК «Челябинский театр современного танца»  (Челябинский городской округ)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06" marR="59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437,8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06" marR="59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3085404"/>
                  </a:ext>
                </a:extLst>
              </a:tr>
              <a:tr h="5319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06" marR="59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МАУ «Новый художественный театр» (Челябинский городской округ)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06" marR="59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424,9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06" marR="59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1231156"/>
                  </a:ext>
                </a:extLst>
              </a:tr>
              <a:tr h="2572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06" marR="59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МБУ ОГО театр кукол «Золотой петушок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06" marR="59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407,4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06" marR="59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7635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2549404"/>
      </p:ext>
    </p:extLst>
  </p:cSld>
  <p:clrMapOvr>
    <a:masterClrMapping/>
  </p:clrMapOvr>
  <p:transition spd="slow">
    <p:push dir="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839788" y="235744"/>
            <a:ext cx="10515600" cy="1033463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</a:rPr>
              <a:t>Лидирующие учреждения: по типам </a:t>
            </a:r>
            <a:endParaRPr lang="ru-RU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430211" y="1327826"/>
            <a:ext cx="5157787" cy="578646"/>
          </a:xfrm>
        </p:spPr>
        <p:txBody>
          <a:bodyPr/>
          <a:lstStyle/>
          <a:p>
            <a:pPr algn="ctr"/>
            <a:r>
              <a:rPr lang="ru-RU" dirty="0" smtClean="0"/>
              <a:t>Парки 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3"/>
          </p:nvPr>
        </p:nvSpPr>
        <p:spPr>
          <a:xfrm>
            <a:off x="6172200" y="1327826"/>
            <a:ext cx="5183188" cy="688182"/>
          </a:xfrm>
        </p:spPr>
        <p:txBody>
          <a:bodyPr/>
          <a:lstStyle/>
          <a:p>
            <a:pPr algn="ctr"/>
            <a:r>
              <a:rPr lang="ru-RU" dirty="0" smtClean="0"/>
              <a:t>Иные учреждения  </a:t>
            </a:r>
            <a:endParaRPr lang="ru-RU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-74612" y="-89206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0" y="-136689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66675" y="-87539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94472690"/>
              </p:ext>
            </p:extLst>
          </p:nvPr>
        </p:nvGraphicFramePr>
        <p:xfrm>
          <a:off x="430212" y="2053205"/>
          <a:ext cx="5157787" cy="3680460"/>
        </p:xfrm>
        <a:graphic>
          <a:graphicData uri="http://schemas.openxmlformats.org/drawingml/2006/table">
            <a:tbl>
              <a:tblPr firstRow="1" firstCol="1" bandRow="1"/>
              <a:tblGrid>
                <a:gridCol w="352669">
                  <a:extLst>
                    <a:ext uri="{9D8B030D-6E8A-4147-A177-3AD203B41FA5}">
                      <a16:colId xmlns:a16="http://schemas.microsoft.com/office/drawing/2014/main" val="71089231"/>
                    </a:ext>
                  </a:extLst>
                </a:gridCol>
                <a:gridCol w="3541469">
                  <a:extLst>
                    <a:ext uri="{9D8B030D-6E8A-4147-A177-3AD203B41FA5}">
                      <a16:colId xmlns:a16="http://schemas.microsoft.com/office/drawing/2014/main" val="1489437824"/>
                    </a:ext>
                  </a:extLst>
                </a:gridCol>
                <a:gridCol w="1263649">
                  <a:extLst>
                    <a:ext uri="{9D8B030D-6E8A-4147-A177-3AD203B41FA5}">
                      <a16:colId xmlns:a16="http://schemas.microsoft.com/office/drawing/2014/main" val="1048052564"/>
                    </a:ext>
                  </a:extLst>
                </a:gridCol>
              </a:tblGrid>
              <a:tr h="3650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3" marR="595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учреждения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3" marR="595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Итоговый балл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3" marR="595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3414476"/>
                  </a:ext>
                </a:extLst>
              </a:tr>
              <a:tr h="3650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3" marR="59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МКУ «Парк культуры и отдыха»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Пластовского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городского поселения  (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Пластовский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муниципальный район)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3" marR="59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453,4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3" marR="59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2642367"/>
                  </a:ext>
                </a:extLst>
              </a:tr>
              <a:tr h="1825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3" marR="59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МАУ Парк «Металлург»  (Челябинский городской округ)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3" marR="59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435,6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3" marR="59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4322126"/>
                  </a:ext>
                </a:extLst>
              </a:tr>
              <a:tr h="3650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3" marR="59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Муниципальное учреждение «Парк культуры и отдыха» (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Южноуральский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городской округ)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3" marR="59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399,1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3" marR="59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7411388"/>
                  </a:ext>
                </a:extLst>
              </a:tr>
              <a:tr h="3774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3" marR="59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МАУ «Центральный парк культуры и отдыха им. Ю.А. Гагарина»  (Челябинский городской округ)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3" marR="59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370,9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3" marR="59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1290210"/>
                  </a:ext>
                </a:extLst>
              </a:tr>
              <a:tr h="1928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3" marR="59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МБУ ОГО «Парк Культуры и Отдыха»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3" marR="59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366,9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3" marR="59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7836780"/>
                  </a:ext>
                </a:extLst>
              </a:tr>
            </a:tbl>
          </a:graphicData>
        </a:graphic>
      </p:graphicFrame>
      <p:graphicFrame>
        <p:nvGraphicFramePr>
          <p:cNvPr id="14" name="Объект 13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135367545"/>
              </p:ext>
            </p:extLst>
          </p:nvPr>
        </p:nvGraphicFramePr>
        <p:xfrm>
          <a:off x="6172201" y="2095500"/>
          <a:ext cx="5381624" cy="3622608"/>
        </p:xfrm>
        <a:graphic>
          <a:graphicData uri="http://schemas.openxmlformats.org/drawingml/2006/table">
            <a:tbl>
              <a:tblPr firstRow="1" firstCol="1" bandRow="1"/>
              <a:tblGrid>
                <a:gridCol w="367974">
                  <a:extLst>
                    <a:ext uri="{9D8B030D-6E8A-4147-A177-3AD203B41FA5}">
                      <a16:colId xmlns:a16="http://schemas.microsoft.com/office/drawing/2014/main" val="1427353781"/>
                    </a:ext>
                  </a:extLst>
                </a:gridCol>
                <a:gridCol w="4042100">
                  <a:extLst>
                    <a:ext uri="{9D8B030D-6E8A-4147-A177-3AD203B41FA5}">
                      <a16:colId xmlns:a16="http://schemas.microsoft.com/office/drawing/2014/main" val="626056021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3576366655"/>
                    </a:ext>
                  </a:extLst>
                </a:gridCol>
              </a:tblGrid>
              <a:tr h="10256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06" marR="598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учреждения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06" marR="598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Итоговый балл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06" marR="598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5570402"/>
                  </a:ext>
                </a:extLst>
              </a:tr>
              <a:tr h="2801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06" marR="59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МБУК «Зоопарк»  (Челябинский городской округ)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06" marR="59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451,9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06" marR="59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0080975"/>
                  </a:ext>
                </a:extLst>
              </a:tr>
              <a:tr h="5792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06" marR="59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МБУК «Центр культурно-информационной деятельности»  (Челябинский городской округ)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06" marR="59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440,8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06" marR="59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7771663"/>
                  </a:ext>
                </a:extLst>
              </a:tr>
              <a:tr h="5792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06" marR="59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МБУК «Киноцентр «Импульс»  (Челябинский городской округ)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06" marR="59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439,1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06" marR="59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1100525"/>
                  </a:ext>
                </a:extLst>
              </a:tr>
              <a:tr h="5792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06" marR="59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МБУК «Кинотеатр «Знамя»  (Челябинский городской округ)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06" marR="59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438,6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06" marR="59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1676387"/>
                  </a:ext>
                </a:extLst>
              </a:tr>
              <a:tr h="5792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06" marR="59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МАУ  «Челябинский Центр искусств «Театр + Кино»  (Челябинский городской округ)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06" marR="59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06" marR="59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71168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4701665"/>
      </p:ext>
    </p:extLst>
  </p:cSld>
  <p:clrMapOvr>
    <a:masterClrMapping/>
  </p:clrMapOvr>
  <p:transition spd="slow">
    <p:push dir="u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838200" y="352425"/>
            <a:ext cx="10515600" cy="88106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ВЫВОДЫ ИССЛЕДОВАНИЯ 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1104900" y="1590675"/>
            <a:ext cx="10248900" cy="4586288"/>
          </a:xfrm>
        </p:spPr>
        <p:txBody>
          <a:bodyPr>
            <a:normAutofit fontScale="92500"/>
          </a:bodyPr>
          <a:lstStyle/>
          <a:p>
            <a:r>
              <a:rPr lang="ru-RU" dirty="0"/>
              <a:t> </a:t>
            </a:r>
            <a:r>
              <a:rPr lang="ru-RU" sz="2400" dirty="0"/>
              <a:t>У</a:t>
            </a:r>
            <a:r>
              <a:rPr lang="ru-RU" sz="2400" dirty="0" smtClean="0"/>
              <a:t>чреждения </a:t>
            </a:r>
            <a:r>
              <a:rPr lang="ru-RU" sz="2400" dirty="0"/>
              <a:t>культуры Челябинской области, в целом, </a:t>
            </a:r>
            <a:r>
              <a:rPr lang="ru-RU" sz="2400" b="1" i="1" dirty="0">
                <a:solidFill>
                  <a:schemeClr val="accent5">
                    <a:lumMod val="50000"/>
                  </a:schemeClr>
                </a:solidFill>
              </a:rPr>
              <a:t>соответствуют всем установленным показателям, демонстрируют позитивную динамику </a:t>
            </a:r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</a:rPr>
              <a:t>и </a:t>
            </a:r>
            <a:r>
              <a:rPr lang="ru-RU" sz="2400" b="1" i="1" dirty="0">
                <a:solidFill>
                  <a:schemeClr val="accent5">
                    <a:lumMod val="50000"/>
                  </a:schemeClr>
                </a:solidFill>
              </a:rPr>
              <a:t>успешно работают над совершенствованием системы предоставления услуг населению региона</a:t>
            </a:r>
            <a:r>
              <a:rPr lang="ru-RU" sz="2400" dirty="0"/>
              <a:t>, воспринимая аудиторию не в качестве пассивного «потребителя», но как полноценного субъекта </a:t>
            </a:r>
            <a:r>
              <a:rPr lang="ru-RU" sz="2400" dirty="0" smtClean="0"/>
              <a:t>взаимодействия;</a:t>
            </a:r>
          </a:p>
          <a:p>
            <a:pPr marL="0" indent="0">
              <a:buNone/>
            </a:pPr>
            <a:endParaRPr lang="ru-RU" sz="2400" dirty="0" smtClean="0"/>
          </a:p>
          <a:p>
            <a:r>
              <a:rPr lang="ru-RU" sz="2400" dirty="0"/>
              <a:t>При ранжировании организаций, было зафиксировано следующее распределение:</a:t>
            </a:r>
          </a:p>
          <a:p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</a:rPr>
              <a:t>20 </a:t>
            </a:r>
            <a:r>
              <a:rPr lang="ru-RU" sz="2400" b="1" i="1" dirty="0">
                <a:solidFill>
                  <a:schemeClr val="accent5">
                    <a:lumMod val="50000"/>
                  </a:schemeClr>
                </a:solidFill>
              </a:rPr>
              <a:t>учреждений </a:t>
            </a:r>
            <a:r>
              <a:rPr lang="ru-RU" sz="2400" dirty="0"/>
              <a:t>– отнесены к типу лидирующих;</a:t>
            </a:r>
          </a:p>
          <a:p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</a:rPr>
              <a:t>50 </a:t>
            </a:r>
            <a:r>
              <a:rPr lang="ru-RU" sz="2400" b="1" i="1" dirty="0">
                <a:solidFill>
                  <a:schemeClr val="accent5">
                    <a:lumMod val="50000"/>
                  </a:schemeClr>
                </a:solidFill>
              </a:rPr>
              <a:t>учреждений </a:t>
            </a:r>
            <a:r>
              <a:rPr lang="ru-RU" sz="2400" dirty="0"/>
              <a:t>– к типу оптимально функционирующих; </a:t>
            </a:r>
          </a:p>
          <a:p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</a:rPr>
              <a:t>25 </a:t>
            </a:r>
            <a:r>
              <a:rPr lang="ru-RU" sz="2400" b="1" i="1" dirty="0">
                <a:solidFill>
                  <a:schemeClr val="accent5">
                    <a:lumMod val="50000"/>
                  </a:schemeClr>
                </a:solidFill>
              </a:rPr>
              <a:t>учреждений </a:t>
            </a:r>
            <a:r>
              <a:rPr lang="ru-RU" sz="2400" dirty="0"/>
              <a:t>– к типу стабильно развивающихся;</a:t>
            </a:r>
          </a:p>
          <a:p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</a:rPr>
              <a:t>3 </a:t>
            </a:r>
            <a:r>
              <a:rPr lang="ru-RU" sz="2400" b="1" i="1" dirty="0">
                <a:solidFill>
                  <a:schemeClr val="accent5">
                    <a:lumMod val="50000"/>
                  </a:schemeClr>
                </a:solidFill>
              </a:rPr>
              <a:t>учреждения </a:t>
            </a:r>
            <a:r>
              <a:rPr lang="ru-RU" sz="2400" dirty="0"/>
              <a:t>– к типу нуждающихся в оптимизации работы</a:t>
            </a:r>
          </a:p>
        </p:txBody>
      </p:sp>
    </p:spTree>
    <p:extLst>
      <p:ext uri="{BB962C8B-B14F-4D97-AF65-F5344CB8AC3E}">
        <p14:creationId xmlns:p14="http://schemas.microsoft.com/office/powerpoint/2010/main" val="2756583538"/>
      </p:ext>
    </p:extLst>
  </p:cSld>
  <p:clrMapOvr>
    <a:masterClrMapping/>
  </p:clrMapOvr>
  <p:transition spd="slow">
    <p:push dir="u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</a:rPr>
              <a:t>Недостатки работы учреждений культуры Челябинской области </a:t>
            </a:r>
            <a:endParaRPr lang="ru-RU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/>
              <a:t>Не в полной мере обеспеченна </a:t>
            </a:r>
            <a:r>
              <a:rPr lang="ru-RU" sz="2400" b="1" i="1" dirty="0">
                <a:solidFill>
                  <a:schemeClr val="accent5">
                    <a:lumMod val="50000"/>
                  </a:schemeClr>
                </a:solidFill>
              </a:rPr>
              <a:t>доступность услуг для инвалидов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400" dirty="0"/>
              <a:t>– как в вопросах инфраструктуры, так и в информационном сопровождении. Практически в каждом учреждении отсутствуют отдельные (необходимые) показатели в оборудовании территории и </a:t>
            </a:r>
            <a:r>
              <a:rPr lang="ru-RU" sz="2400" dirty="0" smtClean="0"/>
              <a:t>здания, </a:t>
            </a:r>
            <a:r>
              <a:rPr lang="ru-RU" sz="2400" dirty="0"/>
              <a:t>а также требуемого (дублирующего) </a:t>
            </a:r>
            <a:r>
              <a:rPr lang="ru-RU" sz="2400" dirty="0" smtClean="0"/>
              <a:t>контента</a:t>
            </a:r>
          </a:p>
          <a:p>
            <a:pPr algn="ctr"/>
            <a:endParaRPr lang="ru-RU" sz="2400" dirty="0"/>
          </a:p>
          <a:p>
            <a:pPr algn="ctr"/>
            <a:r>
              <a:rPr lang="ru-RU" sz="2400" dirty="0"/>
              <a:t>Не все необходимые позиции информационного освещения работы учреждения размещаются на официальном сайте (группа в социальных сетях) и информационных стендах (критерий – </a:t>
            </a:r>
            <a:r>
              <a:rPr lang="ru-RU" sz="2400" b="1" i="1" dirty="0">
                <a:solidFill>
                  <a:schemeClr val="accent5">
                    <a:lumMod val="50000"/>
                  </a:schemeClr>
                </a:solidFill>
              </a:rPr>
              <a:t>открытость и доступность информации об организации культуры</a:t>
            </a:r>
            <a:r>
              <a:rPr lang="ru-RU" sz="2400" b="1" i="1" dirty="0"/>
              <a:t>)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29592402"/>
      </p:ext>
    </p:extLst>
  </p:cSld>
  <p:clrMapOvr>
    <a:masterClrMapping/>
  </p:clrMapOvr>
  <p:transition spd="slow">
    <p:push dir="u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</a:rPr>
              <a:t>Недостатки работы учреждений культуры Челябинской области </a:t>
            </a:r>
            <a:endParaRPr lang="ru-RU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/>
              <a:t>В отдельных учреждениях не обеспечивается </a:t>
            </a:r>
            <a:r>
              <a:rPr lang="ru-RU" sz="2400" b="1" i="1" dirty="0">
                <a:solidFill>
                  <a:schemeClr val="accent5">
                    <a:lumMod val="50000"/>
                  </a:schemeClr>
                </a:solidFill>
              </a:rPr>
              <a:t>критерий комфортности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400" dirty="0"/>
              <a:t>и, соответственно, фиксируется снижение доли граждан, удовлетворенных комфортностью условий предоставления услуг. Помимо незначительных недостатков (доступность питьевой воды, наличие мыла), отмечается некомфортное состояние помещений</a:t>
            </a:r>
            <a:r>
              <a:rPr lang="ru-RU" sz="2400" dirty="0" smtClean="0"/>
              <a:t>.</a:t>
            </a:r>
          </a:p>
          <a:p>
            <a:pPr marL="0" indent="0" algn="ctr">
              <a:buNone/>
            </a:pPr>
            <a:endParaRPr lang="ru-RU" sz="2400" dirty="0"/>
          </a:p>
          <a:p>
            <a:pPr lvl="0" algn="ctr"/>
            <a:r>
              <a:rPr lang="ru-RU" sz="2400" dirty="0"/>
              <a:t>В ряде учреждений недостаточно эффективно выстроена система </a:t>
            </a:r>
            <a:r>
              <a:rPr lang="ru-RU" sz="2400" b="1" i="1" dirty="0">
                <a:solidFill>
                  <a:schemeClr val="accent5">
                    <a:lumMod val="50000"/>
                  </a:schemeClr>
                </a:solidFill>
              </a:rPr>
              <a:t>функционирования дистанционных способов обратной связи и взаимодействия с получателями услуг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</a:rPr>
              <a:t>: </a:t>
            </a:r>
            <a:r>
              <a:rPr lang="ru-RU" sz="2400" dirty="0"/>
              <a:t>электронные сервисы подачи обращений и вопросов, техническая возможность выражения получателем услуг мнения о качестве оказания услуг (анкета). </a:t>
            </a:r>
          </a:p>
        </p:txBody>
      </p:sp>
    </p:spTree>
    <p:extLst>
      <p:ext uri="{BB962C8B-B14F-4D97-AF65-F5344CB8AC3E}">
        <p14:creationId xmlns:p14="http://schemas.microsoft.com/office/powerpoint/2010/main" val="1432477328"/>
      </p:ext>
    </p:extLst>
  </p:cSld>
  <p:clrMapOvr>
    <a:masterClrMapping/>
  </p:clrMapOvr>
  <p:transition spd="slow">
    <p:push dir="u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chemeClr val="accent5">
                    <a:lumMod val="50000"/>
                  </a:schemeClr>
                </a:solidFill>
              </a:rPr>
              <a:t>Предложения по повышению качества условий оказания услуг, устранению выявленных проблем</a:t>
            </a:r>
            <a:r>
              <a:rPr lang="ru-RU" sz="3600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sz="3600" dirty="0">
                <a:solidFill>
                  <a:schemeClr val="accent5">
                    <a:lumMod val="50000"/>
                  </a:schemeClr>
                </a:solidFill>
              </a:rPr>
            </a:br>
            <a:endParaRPr lang="ru-RU" sz="36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 </a:t>
            </a:r>
            <a:r>
              <a:rPr lang="ru-RU" sz="2600" dirty="0"/>
              <a:t>1) Продолжать работу </a:t>
            </a:r>
            <a:r>
              <a:rPr lang="ru-RU" sz="2600" b="1" i="1" dirty="0">
                <a:solidFill>
                  <a:schemeClr val="accent5">
                    <a:lumMod val="50000"/>
                  </a:schemeClr>
                </a:solidFill>
              </a:rPr>
              <a:t>по созданию доступной среды для людей с ограниченными возможностями здоровья</a:t>
            </a:r>
            <a:r>
              <a:rPr lang="ru-RU" sz="2600" dirty="0"/>
              <a:t>. Показатели по этому направлению существенно улучшились по сравнению с предыдущими периодами, однако в отдельных учреждениях еще не соответствуют установленным критериям и </a:t>
            </a:r>
            <a:r>
              <a:rPr lang="ru-RU" sz="2600" dirty="0" smtClean="0"/>
              <a:t>требованиям</a:t>
            </a:r>
          </a:p>
          <a:p>
            <a:endParaRPr lang="ru-RU" sz="2600" dirty="0"/>
          </a:p>
          <a:p>
            <a:r>
              <a:rPr lang="ru-RU" sz="2600" dirty="0"/>
              <a:t>2)  Провести работу </a:t>
            </a:r>
            <a:r>
              <a:rPr lang="ru-RU" sz="2600" b="1" i="1" dirty="0">
                <a:solidFill>
                  <a:schemeClr val="accent5">
                    <a:lumMod val="50000"/>
                  </a:schemeClr>
                </a:solidFill>
              </a:rPr>
              <a:t>по изучению всех необходимых сведений, размещение которых необходимо на информационных платформах </a:t>
            </a:r>
            <a:r>
              <a:rPr lang="ru-RU" sz="2600" dirty="0"/>
              <a:t>(официальный сайт, группа в социальных сетях) и визуальных носителях (стенды, информационные материалы) и </a:t>
            </a:r>
            <a:r>
              <a:rPr lang="ru-RU" sz="2600" b="1" i="1" dirty="0">
                <a:solidFill>
                  <a:schemeClr val="accent5">
                    <a:lumMod val="50000"/>
                  </a:schemeClr>
                </a:solidFill>
              </a:rPr>
              <a:t>обеспечить включение данных позиций </a:t>
            </a:r>
            <a:r>
              <a:rPr lang="ru-RU" sz="2600" dirty="0"/>
              <a:t>как необходимого направления информационно-сервисного сопровождения деятельности учреждения.</a:t>
            </a:r>
          </a:p>
        </p:txBody>
      </p:sp>
    </p:spTree>
    <p:extLst>
      <p:ext uri="{BB962C8B-B14F-4D97-AF65-F5344CB8AC3E}">
        <p14:creationId xmlns:p14="http://schemas.microsoft.com/office/powerpoint/2010/main" val="3092044599"/>
      </p:ext>
    </p:extLst>
  </p:cSld>
  <p:clrMapOvr>
    <a:masterClrMapping/>
  </p:clrMapOvr>
  <p:transition spd="slow">
    <p:push dir="u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chemeClr val="accent5">
                    <a:lumMod val="50000"/>
                  </a:schemeClr>
                </a:solidFill>
              </a:rPr>
              <a:t>Предложения по повышению качества условий оказания услуг, устранению выявленных проблем</a:t>
            </a:r>
            <a:r>
              <a:rPr lang="ru-RU" sz="3600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sz="3600" dirty="0">
                <a:solidFill>
                  <a:schemeClr val="accent5">
                    <a:lumMod val="50000"/>
                  </a:schemeClr>
                </a:solidFill>
              </a:rPr>
            </a:br>
            <a:endParaRPr lang="ru-RU" sz="36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 </a:t>
            </a:r>
            <a:r>
              <a:rPr lang="ru-RU" sz="2400" dirty="0" smtClean="0"/>
              <a:t>3) Способствовать </a:t>
            </a:r>
            <a:r>
              <a:rPr lang="ru-RU" sz="2400" b="1" i="1" dirty="0">
                <a:solidFill>
                  <a:schemeClr val="accent5">
                    <a:lumMod val="50000"/>
                  </a:schemeClr>
                </a:solidFill>
              </a:rPr>
              <a:t>обеспечению информационной мобильности и технического сопровождения при дистанционном взаимодействии </a:t>
            </a:r>
            <a:r>
              <a:rPr lang="ru-RU" sz="2400" dirty="0"/>
              <a:t>с получателями услуг: наладить необходимые электронные сервисы для подачи обращений и вопросов от населения, а также выражения получателем услуг мнения о качестве работы учреждения. </a:t>
            </a:r>
            <a:endParaRPr lang="ru-RU" sz="2400" dirty="0" smtClean="0"/>
          </a:p>
          <a:p>
            <a:endParaRPr lang="ru-RU" sz="2400" dirty="0"/>
          </a:p>
          <a:p>
            <a:r>
              <a:rPr lang="ru-RU" sz="2400" dirty="0"/>
              <a:t>4) Активизировать работу </a:t>
            </a:r>
            <a:r>
              <a:rPr lang="ru-RU" sz="2400" b="1" i="1" dirty="0">
                <a:solidFill>
                  <a:schemeClr val="accent5">
                    <a:lumMod val="50000"/>
                  </a:schemeClr>
                </a:solidFill>
              </a:rPr>
              <a:t>по повышению комфорта в предоставлении услуг </a:t>
            </a:r>
            <a:r>
              <a:rPr lang="ru-RU" sz="2400" dirty="0"/>
              <a:t>(завершение ремонта учреждений, реконструкция отдельных зон внутри помещений, обеспечение их надлежащего санитарного состояния). </a:t>
            </a:r>
          </a:p>
        </p:txBody>
      </p:sp>
    </p:spTree>
    <p:extLst>
      <p:ext uri="{BB962C8B-B14F-4D97-AF65-F5344CB8AC3E}">
        <p14:creationId xmlns:p14="http://schemas.microsoft.com/office/powerpoint/2010/main" val="349797619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</a:rPr>
              <a:t>Принципы работы, фиксируемые показатели, </a:t>
            </a:r>
            <a:r>
              <a:rPr lang="ru-RU" sz="3200" b="1" dirty="0" smtClean="0">
                <a:solidFill>
                  <a:srgbClr val="002060"/>
                </a:solidFill>
              </a:rPr>
              <a:t/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>цель </a:t>
            </a:r>
            <a:r>
              <a:rPr lang="ru-RU" sz="3200" b="1" dirty="0">
                <a:solidFill>
                  <a:srgbClr val="002060"/>
                </a:solidFill>
              </a:rPr>
              <a:t>и задачи независимой оценки 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9572" y="1984651"/>
            <a:ext cx="10232666" cy="4599029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000" dirty="0"/>
              <a:t>Независимая оценка качества условий оказания услуг государственными и муниципальными организациями Челябинской области в сфере культуры проводилась в период </a:t>
            </a:r>
            <a:r>
              <a:rPr lang="ru-RU" sz="2000" b="1" i="1" dirty="0">
                <a:solidFill>
                  <a:srgbClr val="002060"/>
                </a:solidFill>
              </a:rPr>
              <a:t>с мая по ноябрь 2022 </a:t>
            </a:r>
            <a:r>
              <a:rPr lang="ru-RU" sz="2000" b="1" i="1" dirty="0" smtClean="0">
                <a:solidFill>
                  <a:srgbClr val="002060"/>
                </a:solidFill>
              </a:rPr>
              <a:t>года</a:t>
            </a:r>
          </a:p>
          <a:p>
            <a:pPr marL="0" indent="0" algn="just">
              <a:buNone/>
            </a:pPr>
            <a:endParaRPr lang="ru-RU" sz="900" b="1" i="1" dirty="0">
              <a:solidFill>
                <a:srgbClr val="002060"/>
              </a:solidFill>
            </a:endParaRPr>
          </a:p>
          <a:p>
            <a:r>
              <a:rPr lang="ru-RU" sz="2000" b="1" i="1" dirty="0" smtClean="0">
                <a:solidFill>
                  <a:srgbClr val="002060"/>
                </a:solidFill>
              </a:rPr>
              <a:t>Цель</a:t>
            </a: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>
                <a:solidFill>
                  <a:srgbClr val="002060"/>
                </a:solidFill>
              </a:rPr>
              <a:t>–</a:t>
            </a:r>
            <a:r>
              <a:rPr lang="ru-RU" sz="2000" dirty="0"/>
              <a:t> получение данных о качестве условий оказания услуг государственными и муниципальными организациями Челябинской области в сфере культуры (далее именуется – организации) на основе мнения граждан об удовлетворенности условиями оказания услуг, которые оказывают </a:t>
            </a:r>
            <a:r>
              <a:rPr lang="ru-RU" sz="2000" dirty="0" smtClean="0"/>
              <a:t>организации</a:t>
            </a:r>
          </a:p>
          <a:p>
            <a:endParaRPr lang="ru-RU" sz="2000" dirty="0"/>
          </a:p>
          <a:p>
            <a:r>
              <a:rPr lang="ru-RU" sz="2000" b="1" i="1" dirty="0">
                <a:solidFill>
                  <a:srgbClr val="002060"/>
                </a:solidFill>
              </a:rPr>
              <a:t>Объект исследования</a:t>
            </a:r>
            <a:r>
              <a:rPr lang="ru-RU" sz="2000" b="1" dirty="0">
                <a:solidFill>
                  <a:srgbClr val="002060"/>
                </a:solidFill>
              </a:rPr>
              <a:t> </a:t>
            </a:r>
            <a:r>
              <a:rPr lang="ru-RU" sz="2000" dirty="0"/>
              <a:t>– государственные и муниципальные организации Челябинской области в сфере </a:t>
            </a:r>
            <a:r>
              <a:rPr lang="ru-RU" sz="2000" dirty="0" smtClean="0"/>
              <a:t>культуры (в </a:t>
            </a:r>
            <a:r>
              <a:rPr lang="ru-RU" sz="2000" dirty="0"/>
              <a:t>процедуру оценки </a:t>
            </a:r>
            <a:r>
              <a:rPr lang="ru-RU" sz="2000" dirty="0" smtClean="0"/>
              <a:t>было </a:t>
            </a:r>
            <a:r>
              <a:rPr lang="ru-RU" sz="2000" dirty="0"/>
              <a:t>включено </a:t>
            </a:r>
            <a:r>
              <a:rPr lang="ru-RU" sz="2000" b="1" dirty="0">
                <a:solidFill>
                  <a:srgbClr val="002060"/>
                </a:solidFill>
              </a:rPr>
              <a:t>98 учреждений </a:t>
            </a:r>
            <a:r>
              <a:rPr lang="ru-RU" sz="2000" b="1" dirty="0" smtClean="0">
                <a:solidFill>
                  <a:srgbClr val="002060"/>
                </a:solidFill>
              </a:rPr>
              <a:t>культуры</a:t>
            </a:r>
            <a:r>
              <a:rPr lang="ru-RU" sz="2000" dirty="0" smtClean="0"/>
              <a:t>) </a:t>
            </a:r>
          </a:p>
          <a:p>
            <a:endParaRPr lang="ru-RU" sz="2000" dirty="0" smtClean="0"/>
          </a:p>
          <a:p>
            <a:r>
              <a:rPr lang="ru-RU" sz="2200" b="1" i="1" dirty="0">
                <a:solidFill>
                  <a:srgbClr val="002060"/>
                </a:solidFill>
              </a:rPr>
              <a:t>Предмет исследования</a:t>
            </a:r>
            <a:r>
              <a:rPr lang="ru-RU" sz="2200" dirty="0">
                <a:solidFill>
                  <a:srgbClr val="002060"/>
                </a:solidFill>
              </a:rPr>
              <a:t> </a:t>
            </a:r>
            <a:r>
              <a:rPr lang="ru-RU" sz="2200" dirty="0"/>
              <a:t>– оценка качества условий оказания услуг государственными и муниципальными организациями Челябинской области в сфере культуры</a:t>
            </a:r>
          </a:p>
        </p:txBody>
      </p:sp>
    </p:spTree>
    <p:extLst>
      <p:ext uri="{BB962C8B-B14F-4D97-AF65-F5344CB8AC3E}">
        <p14:creationId xmlns:p14="http://schemas.microsoft.com/office/powerpoint/2010/main" val="2896315333"/>
      </p:ext>
    </p:extLst>
  </p:cSld>
  <p:clrMapOvr>
    <a:masterClrMapping/>
  </p:clrMapOvr>
  <p:transition spd="slow">
    <p:push dir="u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00150" y="1841500"/>
            <a:ext cx="10515600" cy="132556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Спасибо за внимание! 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250423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9814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Задачи и фиксируемые результаты 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8870" y="1415332"/>
            <a:ext cx="5120640" cy="525581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3200" b="1" i="1" dirty="0">
                <a:solidFill>
                  <a:srgbClr val="002060"/>
                </a:solidFill>
              </a:rPr>
              <a:t>Задачи:</a:t>
            </a:r>
            <a:endParaRPr lang="ru-RU" sz="3200" dirty="0">
              <a:solidFill>
                <a:srgbClr val="002060"/>
              </a:solidFill>
            </a:endParaRPr>
          </a:p>
          <a:p>
            <a:r>
              <a:rPr lang="ru-RU" dirty="0" smtClean="0"/>
              <a:t>выявление </a:t>
            </a:r>
            <a:r>
              <a:rPr lang="ru-RU" dirty="0"/>
              <a:t>степени удовлетворенности получателей услуг качеством условий их оказания по каждой организации культуры;</a:t>
            </a:r>
          </a:p>
          <a:p>
            <a:r>
              <a:rPr lang="ru-RU" dirty="0" smtClean="0"/>
              <a:t>выявление </a:t>
            </a:r>
            <a:r>
              <a:rPr lang="ru-RU" dirty="0"/>
              <a:t>проблем, с которыми сталкиваются граждане при получении услуг;</a:t>
            </a:r>
          </a:p>
          <a:p>
            <a:r>
              <a:rPr lang="ru-RU" dirty="0" smtClean="0"/>
              <a:t>обобщение </a:t>
            </a:r>
            <a:r>
              <a:rPr lang="ru-RU" dirty="0"/>
              <a:t>полученных результатов и определение фактических значений показателей независимой оценки;</a:t>
            </a:r>
          </a:p>
          <a:p>
            <a:r>
              <a:rPr lang="ru-RU" dirty="0" smtClean="0"/>
              <a:t>выявление </a:t>
            </a:r>
            <a:r>
              <a:rPr lang="ru-RU" dirty="0"/>
              <a:t>влияния исследуемых показателей на удовлетворенность получателей услуг качеством условий их оказания;</a:t>
            </a:r>
          </a:p>
          <a:p>
            <a:r>
              <a:rPr lang="ru-RU" dirty="0" smtClean="0"/>
              <a:t>сравнение </a:t>
            </a:r>
            <a:r>
              <a:rPr lang="ru-RU" dirty="0"/>
              <a:t>уровня удовлетворенности получателей услуг качеством условий их оказания в разрезе: муниципальных образований Челябинской области, организационно-правовых форм и типов организаций (учреждений), предоставляющих услуги; </a:t>
            </a:r>
          </a:p>
          <a:p>
            <a:r>
              <a:rPr lang="ru-RU" dirty="0" smtClean="0"/>
              <a:t>подготовка </a:t>
            </a:r>
            <a:r>
              <a:rPr lang="ru-RU" dirty="0"/>
              <a:t>предложений по повышению качества условий оказания услуг, устранению выявленных проблем.</a:t>
            </a:r>
          </a:p>
          <a:p>
            <a:pPr algn="just"/>
            <a:endParaRPr lang="ru-RU" sz="2200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6478988" y="1594237"/>
            <a:ext cx="5120640" cy="52558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2000" b="1" i="1" dirty="0" smtClean="0">
                <a:solidFill>
                  <a:srgbClr val="002060"/>
                </a:solidFill>
              </a:rPr>
              <a:t>Фиксируемые результаты: </a:t>
            </a:r>
            <a:endParaRPr lang="ru-RU" sz="2000" dirty="0" smtClean="0">
              <a:solidFill>
                <a:srgbClr val="002060"/>
              </a:solidFill>
            </a:endParaRPr>
          </a:p>
          <a:p>
            <a:r>
              <a:rPr lang="ru-RU" sz="1900" dirty="0" smtClean="0"/>
              <a:t>удовлетворенность </a:t>
            </a:r>
            <a:r>
              <a:rPr lang="ru-RU" sz="1900" dirty="0"/>
              <a:t>получателей услуг качеством условий их оказания в целом;</a:t>
            </a:r>
          </a:p>
          <a:p>
            <a:r>
              <a:rPr lang="ru-RU" sz="1900" dirty="0" smtClean="0"/>
              <a:t>удовлетворенность </a:t>
            </a:r>
            <a:r>
              <a:rPr lang="ru-RU" sz="1900" dirty="0"/>
              <a:t>получателей услуг качеством условий их оказания по отдельным показателям оценки качества и критериям оценки качества;</a:t>
            </a:r>
          </a:p>
          <a:p>
            <a:r>
              <a:rPr lang="ru-RU" sz="1900" dirty="0" smtClean="0"/>
              <a:t>удовлетворенность </a:t>
            </a:r>
            <a:r>
              <a:rPr lang="ru-RU" sz="1900" dirty="0"/>
              <a:t>получателей услуг качеством условий их оказания по отдельным организациям (по типам организаций, по организационно-правовой форме организаций и пр.).</a:t>
            </a:r>
          </a:p>
          <a:p>
            <a:pPr algn="just"/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43923104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9814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Целевые группы и методы исследования 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04946"/>
            <a:ext cx="4892702" cy="432551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i="1" dirty="0" smtClean="0">
                <a:solidFill>
                  <a:srgbClr val="002060"/>
                </a:solidFill>
              </a:rPr>
              <a:t>Целевые группы</a:t>
            </a:r>
          </a:p>
          <a:p>
            <a:pPr marL="0" indent="0" algn="ctr">
              <a:buNone/>
            </a:pPr>
            <a:r>
              <a:rPr lang="ru-RU" sz="2000" dirty="0" smtClean="0"/>
              <a:t>население </a:t>
            </a:r>
            <a:r>
              <a:rPr lang="ru-RU" sz="2000" dirty="0"/>
              <a:t>Челябинской области в его разновозрастной структуре, различных групп здоровья, в том числе инвалиды и лица с ограниченными возможностями здоровья, работники государственных и муниципальных организаций (учреждений), представители общественных </a:t>
            </a:r>
            <a:r>
              <a:rPr lang="ru-RU" sz="2000" dirty="0" smtClean="0"/>
              <a:t>организаций</a:t>
            </a:r>
            <a:endParaRPr lang="ru-RU" sz="2000" dirty="0"/>
          </a:p>
          <a:p>
            <a:pPr marL="0" indent="0" algn="ctr">
              <a:buNone/>
            </a:pPr>
            <a:r>
              <a:rPr lang="ru-RU" sz="2400" b="1" i="1" dirty="0" smtClean="0">
                <a:solidFill>
                  <a:srgbClr val="002060"/>
                </a:solidFill>
              </a:rPr>
              <a:t> </a:t>
            </a:r>
            <a:endParaRPr lang="ru-RU" sz="2400" dirty="0"/>
          </a:p>
          <a:p>
            <a:pPr algn="just"/>
            <a:endParaRPr lang="ru-RU" sz="2200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6447182" y="1804946"/>
            <a:ext cx="5120640" cy="3808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2400" b="1" i="1" dirty="0" smtClean="0">
                <a:solidFill>
                  <a:srgbClr val="002060"/>
                </a:solidFill>
              </a:rPr>
              <a:t>Методы исследования:</a:t>
            </a:r>
          </a:p>
          <a:p>
            <a:r>
              <a:rPr lang="ru-RU" sz="2000" dirty="0"/>
              <a:t>анкетирование,</a:t>
            </a:r>
          </a:p>
          <a:p>
            <a:r>
              <a:rPr lang="ru-RU" sz="2000" dirty="0"/>
              <a:t>интервьюирование,</a:t>
            </a:r>
          </a:p>
          <a:p>
            <a:r>
              <a:rPr lang="ru-RU" sz="2000" dirty="0"/>
              <a:t>телефонный опрос,</a:t>
            </a:r>
          </a:p>
          <a:p>
            <a:r>
              <a:rPr lang="ru-RU" sz="2000" dirty="0"/>
              <a:t>онлайн анкетирование,</a:t>
            </a:r>
          </a:p>
          <a:p>
            <a:r>
              <a:rPr lang="ru-RU" sz="2000" dirty="0" smtClean="0"/>
              <a:t>выезды</a:t>
            </a:r>
            <a:endParaRPr lang="ru-RU" sz="2000" dirty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ru-RU" sz="2400" b="1" i="1" dirty="0" smtClean="0">
                <a:solidFill>
                  <a:srgbClr val="002060"/>
                </a:solidFill>
              </a:rPr>
              <a:t> </a:t>
            </a:r>
            <a:endParaRPr lang="ru-RU" sz="24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0910194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Оценка уровня удовлетворенности получателей услуг качеством условий их </a:t>
            </a:r>
            <a:r>
              <a:rPr lang="ru-RU" sz="3600" b="1" dirty="0" smtClean="0">
                <a:solidFill>
                  <a:srgbClr val="002060"/>
                </a:solidFill>
              </a:rPr>
              <a:t>оказания</a:t>
            </a:r>
            <a:endParaRPr lang="ru-RU" sz="36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080067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dirty="0" smtClean="0"/>
              <a:t>Стандартизированная анкета с ответами на вопросы </a:t>
            </a:r>
            <a:r>
              <a:rPr lang="ru-RU" sz="2400" dirty="0"/>
              <a:t>по шкале, предусматривающей четыре оценки удовлетворенности: </a:t>
            </a:r>
          </a:p>
          <a:p>
            <a:pPr algn="ctr"/>
            <a:r>
              <a:rPr lang="ru-RU" sz="2400" dirty="0" smtClean="0"/>
              <a:t>«</a:t>
            </a:r>
            <a:r>
              <a:rPr lang="ru-RU" sz="2400" b="1" i="1" dirty="0"/>
              <a:t>очень хорошо</a:t>
            </a:r>
            <a:r>
              <a:rPr lang="ru-RU" sz="2400" b="1" i="1" dirty="0" smtClean="0"/>
              <a:t>»; «</a:t>
            </a:r>
            <a:r>
              <a:rPr lang="ru-RU" sz="2400" b="1" i="1" dirty="0"/>
              <a:t>хорошо</a:t>
            </a:r>
            <a:r>
              <a:rPr lang="ru-RU" sz="2400" b="1" i="1" dirty="0" smtClean="0"/>
              <a:t>»; «</a:t>
            </a:r>
            <a:r>
              <a:rPr lang="ru-RU" sz="2400" b="1" i="1" dirty="0"/>
              <a:t>плохо</a:t>
            </a:r>
            <a:r>
              <a:rPr lang="ru-RU" sz="2400" b="1" i="1" dirty="0" smtClean="0"/>
              <a:t>»; «</a:t>
            </a:r>
            <a:r>
              <a:rPr lang="ru-RU" sz="2400" b="1" i="1" dirty="0"/>
              <a:t>очень плохо»; </a:t>
            </a:r>
            <a:r>
              <a:rPr lang="ru-RU" sz="2400" b="1" i="1" dirty="0" smtClean="0"/>
              <a:t>«</a:t>
            </a:r>
            <a:r>
              <a:rPr lang="ru-RU" sz="2400" b="1" i="1" dirty="0"/>
              <a:t>затрудняюсь ответить</a:t>
            </a:r>
            <a:r>
              <a:rPr lang="ru-RU" sz="2400" b="1" i="1" dirty="0" smtClean="0"/>
              <a:t>»</a:t>
            </a:r>
          </a:p>
          <a:p>
            <a:pPr algn="ctr"/>
            <a:endParaRPr lang="ru-RU" sz="2400" b="1" i="1" dirty="0"/>
          </a:p>
          <a:p>
            <a:pPr algn="ctr">
              <a:buFontTx/>
              <a:buChar char="-"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Открытость и доступность информации                                     (удовлетворенность размещаемыми сведениями);</a:t>
            </a:r>
          </a:p>
          <a:p>
            <a:pPr algn="ctr">
              <a:buFontTx/>
              <a:buChar char="-"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Комфортность условий предоставления услуг;</a:t>
            </a:r>
          </a:p>
          <a:p>
            <a:pPr algn="ctr">
              <a:buFontTx/>
              <a:buChar char="-"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Доброжелательность и вежливость работников;</a:t>
            </a:r>
          </a:p>
          <a:p>
            <a:pPr algn="ctr">
              <a:buFontTx/>
              <a:buChar char="-"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Удовлетворенность условиями оказания услуг                                                    (готовность порекомендовать организацию) </a:t>
            </a:r>
          </a:p>
          <a:p>
            <a:pPr algn="ctr"/>
            <a:endParaRPr lang="ru-RU" sz="24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843611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</a:rPr>
              <a:t>Информационные материалы</a:t>
            </a:r>
            <a:endParaRPr lang="ru-RU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9904012" cy="4351338"/>
          </a:xfrm>
        </p:spPr>
        <p:txBody>
          <a:bodyPr>
            <a:normAutofit/>
          </a:bodyPr>
          <a:lstStyle/>
          <a:p>
            <a:r>
              <a:rPr lang="ru-RU" sz="2400" dirty="0"/>
              <a:t>официальные сайты организаций в информационно-телекоммуникационной сети «Интернет</a:t>
            </a:r>
            <a:r>
              <a:rPr lang="ru-RU" sz="2400" dirty="0" smtClean="0"/>
              <a:t>» (группы в социальных сетях)</a:t>
            </a:r>
          </a:p>
          <a:p>
            <a:r>
              <a:rPr lang="ru-RU" sz="2400" dirty="0" smtClean="0"/>
              <a:t>информационные </a:t>
            </a:r>
            <a:r>
              <a:rPr lang="ru-RU" sz="2400" dirty="0"/>
              <a:t>стенды в помещениях указанных </a:t>
            </a:r>
            <a:r>
              <a:rPr lang="ru-RU" sz="2400" dirty="0" smtClean="0"/>
              <a:t>организаций</a:t>
            </a:r>
          </a:p>
          <a:p>
            <a:endParaRPr lang="ru-RU" sz="2400" dirty="0" smtClean="0"/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Содержательные позиции анализа: </a:t>
            </a:r>
            <a:endParaRPr lang="ru-RU" sz="2400" b="1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sz="2400" dirty="0" smtClean="0"/>
              <a:t>Открытость и доступность информации</a:t>
            </a:r>
          </a:p>
          <a:p>
            <a:r>
              <a:rPr lang="ru-RU" sz="2400" dirty="0" smtClean="0"/>
              <a:t>Наличие </a:t>
            </a:r>
            <a:r>
              <a:rPr lang="ru-RU" sz="2400" dirty="0"/>
              <a:t>и функционирование дистанционных способов обратной связи и взаимодействия с получателями </a:t>
            </a:r>
            <a:r>
              <a:rPr lang="ru-RU" sz="2400" dirty="0" smtClean="0"/>
              <a:t>услуг</a:t>
            </a:r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237479681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</a:rPr>
              <a:t>Доступность услуг для инвалидов </a:t>
            </a:r>
            <a:endParaRPr lang="ru-RU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9721132" cy="4351338"/>
          </a:xfrm>
        </p:spPr>
        <p:txBody>
          <a:bodyPr>
            <a:normAutofit/>
          </a:bodyPr>
          <a:lstStyle/>
          <a:p>
            <a:r>
              <a:rPr lang="ru-RU" sz="2400" dirty="0"/>
              <a:t>Доля получателей услуг, удовлетворенных доступностью услуг для инвалидов (в % от общего числа опрошенных получателей услуг - инвалидов</a:t>
            </a:r>
            <a:r>
              <a:rPr lang="ru-RU" sz="2400" dirty="0" smtClean="0"/>
              <a:t>);</a:t>
            </a:r>
          </a:p>
          <a:p>
            <a:r>
              <a:rPr lang="ru-RU" sz="2400" dirty="0"/>
              <a:t>Оборудование территории, прилегающей к организации, и ее помещений с учетом доступности для </a:t>
            </a:r>
            <a:r>
              <a:rPr lang="ru-RU" sz="2400" dirty="0" smtClean="0"/>
              <a:t>инвалидов;</a:t>
            </a:r>
          </a:p>
          <a:p>
            <a:r>
              <a:rPr lang="ru-RU" sz="2400" dirty="0"/>
              <a:t>Обеспечение в организации условий доступности, позволяющих инвалидам получать услуги наравне с </a:t>
            </a:r>
            <a:r>
              <a:rPr lang="ru-RU" sz="2400" dirty="0" smtClean="0"/>
              <a:t>другими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88129022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38539"/>
            <a:ext cx="10515600" cy="98302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</a:rPr>
              <a:t>Исследуемые территории </a:t>
            </a:r>
            <a:endParaRPr lang="ru-RU" sz="4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60101"/>
            <a:ext cx="10515600" cy="4554897"/>
          </a:xfrm>
        </p:spPr>
        <p:txBody>
          <a:bodyPr>
            <a:noAutofit/>
          </a:bodyPr>
          <a:lstStyle/>
          <a:p>
            <a:r>
              <a:rPr lang="ru-RU" sz="1600" dirty="0" err="1"/>
              <a:t>Коркинский</a:t>
            </a:r>
            <a:r>
              <a:rPr lang="ru-RU" sz="1600" dirty="0"/>
              <a:t> муниципальный район (</a:t>
            </a:r>
            <a:r>
              <a:rPr lang="ru-RU" sz="1600" b="1" dirty="0"/>
              <a:t>5 учреждений</a:t>
            </a:r>
            <a:r>
              <a:rPr lang="ru-RU" sz="1600" dirty="0" smtClean="0"/>
              <a:t>)</a:t>
            </a:r>
            <a:endParaRPr lang="ru-RU" sz="1600" dirty="0"/>
          </a:p>
          <a:p>
            <a:r>
              <a:rPr lang="ru-RU" sz="1600" dirty="0" err="1" smtClean="0"/>
              <a:t>Кунашакский</a:t>
            </a:r>
            <a:r>
              <a:rPr lang="ru-RU" sz="1600" dirty="0" smtClean="0"/>
              <a:t> </a:t>
            </a:r>
            <a:r>
              <a:rPr lang="ru-RU" sz="1600" dirty="0"/>
              <a:t>муниципальный район (</a:t>
            </a:r>
            <a:r>
              <a:rPr lang="ru-RU" sz="1600" b="1" dirty="0"/>
              <a:t>3 учреждения</a:t>
            </a:r>
            <a:r>
              <a:rPr lang="ru-RU" sz="1600" dirty="0" smtClean="0"/>
              <a:t>)</a:t>
            </a:r>
            <a:endParaRPr lang="ru-RU" sz="1600" dirty="0"/>
          </a:p>
          <a:p>
            <a:r>
              <a:rPr lang="ru-RU" sz="1600" dirty="0" smtClean="0"/>
              <a:t>Кыштымский </a:t>
            </a:r>
            <a:r>
              <a:rPr lang="ru-RU" sz="1600" dirty="0"/>
              <a:t>городской округ (</a:t>
            </a:r>
            <a:r>
              <a:rPr lang="ru-RU" sz="1600" b="1" dirty="0"/>
              <a:t>3 учреждения</a:t>
            </a:r>
            <a:r>
              <a:rPr lang="ru-RU" sz="1600" dirty="0" smtClean="0"/>
              <a:t>)</a:t>
            </a:r>
            <a:endParaRPr lang="ru-RU" sz="1600" dirty="0"/>
          </a:p>
          <a:p>
            <a:r>
              <a:rPr lang="ru-RU" sz="1600" dirty="0" err="1" smtClean="0"/>
              <a:t>Миасский</a:t>
            </a:r>
            <a:r>
              <a:rPr lang="ru-RU" sz="1600" dirty="0" smtClean="0"/>
              <a:t> </a:t>
            </a:r>
            <a:r>
              <a:rPr lang="ru-RU" sz="1600" dirty="0"/>
              <a:t>городской округ (</a:t>
            </a:r>
            <a:r>
              <a:rPr lang="ru-RU" sz="1600" b="1" dirty="0"/>
              <a:t>7 учреждений</a:t>
            </a:r>
            <a:r>
              <a:rPr lang="ru-RU" sz="1600" dirty="0" smtClean="0"/>
              <a:t>)</a:t>
            </a:r>
            <a:endParaRPr lang="ru-RU" sz="1600" dirty="0"/>
          </a:p>
          <a:p>
            <a:r>
              <a:rPr lang="ru-RU" sz="1600" dirty="0" err="1" smtClean="0"/>
              <a:t>Нязепетровский</a:t>
            </a:r>
            <a:r>
              <a:rPr lang="ru-RU" sz="1600" dirty="0" smtClean="0"/>
              <a:t> </a:t>
            </a:r>
            <a:r>
              <a:rPr lang="ru-RU" sz="1600" dirty="0"/>
              <a:t>муниципальный район (</a:t>
            </a:r>
            <a:r>
              <a:rPr lang="ru-RU" sz="1600" b="1" dirty="0"/>
              <a:t>3 учреждения</a:t>
            </a:r>
            <a:r>
              <a:rPr lang="ru-RU" sz="1600" dirty="0" smtClean="0"/>
              <a:t>)</a:t>
            </a:r>
            <a:endParaRPr lang="ru-RU" sz="1600" dirty="0"/>
          </a:p>
          <a:p>
            <a:r>
              <a:rPr lang="ru-RU" sz="1600" dirty="0" smtClean="0"/>
              <a:t>Озерский </a:t>
            </a:r>
            <a:r>
              <a:rPr lang="ru-RU" sz="1600" dirty="0"/>
              <a:t>городской округ (</a:t>
            </a:r>
            <a:r>
              <a:rPr lang="ru-RU" sz="1600" b="1" dirty="0"/>
              <a:t>8 учреждений</a:t>
            </a:r>
            <a:r>
              <a:rPr lang="ru-RU" sz="1600" dirty="0" smtClean="0"/>
              <a:t>)</a:t>
            </a:r>
            <a:endParaRPr lang="ru-RU" sz="1600" dirty="0"/>
          </a:p>
          <a:p>
            <a:r>
              <a:rPr lang="ru-RU" sz="1600" dirty="0" err="1" smtClean="0"/>
              <a:t>Пластовский</a:t>
            </a:r>
            <a:r>
              <a:rPr lang="ru-RU" sz="1600" dirty="0" smtClean="0"/>
              <a:t> </a:t>
            </a:r>
            <a:r>
              <a:rPr lang="ru-RU" sz="1600" dirty="0"/>
              <a:t>муниципальный район (</a:t>
            </a:r>
            <a:r>
              <a:rPr lang="ru-RU" sz="1600" b="1" dirty="0"/>
              <a:t>4 учреждения</a:t>
            </a:r>
            <a:r>
              <a:rPr lang="ru-RU" sz="1600" dirty="0" smtClean="0"/>
              <a:t>)</a:t>
            </a:r>
            <a:endParaRPr lang="ru-RU" sz="1600" dirty="0"/>
          </a:p>
          <a:p>
            <a:r>
              <a:rPr lang="ru-RU" sz="1600" dirty="0" smtClean="0"/>
              <a:t>Трехгорный </a:t>
            </a:r>
            <a:r>
              <a:rPr lang="ru-RU" sz="1600" dirty="0"/>
              <a:t>городской округ (</a:t>
            </a:r>
            <a:r>
              <a:rPr lang="ru-RU" sz="1600" b="1" dirty="0"/>
              <a:t>5 учреждений</a:t>
            </a:r>
            <a:r>
              <a:rPr lang="ru-RU" sz="1600" dirty="0" smtClean="0"/>
              <a:t>)</a:t>
            </a:r>
            <a:endParaRPr lang="ru-RU" sz="1600" dirty="0"/>
          </a:p>
          <a:p>
            <a:r>
              <a:rPr lang="ru-RU" sz="1600" dirty="0" smtClean="0"/>
              <a:t>Троицкий </a:t>
            </a:r>
            <a:r>
              <a:rPr lang="ru-RU" sz="1600" dirty="0"/>
              <a:t>городской округ (</a:t>
            </a:r>
            <a:r>
              <a:rPr lang="ru-RU" sz="1600" b="1" dirty="0"/>
              <a:t>5 учреждений</a:t>
            </a:r>
            <a:r>
              <a:rPr lang="ru-RU" sz="1600" dirty="0" smtClean="0"/>
              <a:t>)</a:t>
            </a:r>
            <a:endParaRPr lang="ru-RU" sz="1600" dirty="0"/>
          </a:p>
          <a:p>
            <a:r>
              <a:rPr lang="ru-RU" sz="1600" dirty="0" err="1" smtClean="0"/>
              <a:t>Усть-Катавский</a:t>
            </a:r>
            <a:r>
              <a:rPr lang="ru-RU" sz="1600" dirty="0" smtClean="0"/>
              <a:t> </a:t>
            </a:r>
            <a:r>
              <a:rPr lang="ru-RU" sz="1600" dirty="0"/>
              <a:t>городской округ (</a:t>
            </a:r>
            <a:r>
              <a:rPr lang="ru-RU" sz="1600" b="1" dirty="0"/>
              <a:t>3 учреждения</a:t>
            </a:r>
            <a:r>
              <a:rPr lang="ru-RU" sz="1600" dirty="0" smtClean="0"/>
              <a:t>)</a:t>
            </a:r>
            <a:endParaRPr lang="ru-RU" sz="1600" dirty="0"/>
          </a:p>
          <a:p>
            <a:r>
              <a:rPr lang="ru-RU" sz="1600" dirty="0" err="1" smtClean="0"/>
              <a:t>Чебаркульский</a:t>
            </a:r>
            <a:r>
              <a:rPr lang="ru-RU" sz="1600" dirty="0" smtClean="0"/>
              <a:t> </a:t>
            </a:r>
            <a:r>
              <a:rPr lang="ru-RU" sz="1600" dirty="0"/>
              <a:t>городской округ (</a:t>
            </a:r>
            <a:r>
              <a:rPr lang="ru-RU" sz="1600" b="1" dirty="0"/>
              <a:t>5 учреждений</a:t>
            </a:r>
            <a:r>
              <a:rPr lang="ru-RU" sz="1600" dirty="0" smtClean="0"/>
              <a:t>)</a:t>
            </a:r>
            <a:endParaRPr lang="ru-RU" sz="1600" dirty="0"/>
          </a:p>
          <a:p>
            <a:r>
              <a:rPr lang="ru-RU" sz="1600" dirty="0" err="1" smtClean="0"/>
              <a:t>Чебаркульский</a:t>
            </a:r>
            <a:r>
              <a:rPr lang="ru-RU" sz="1600" dirty="0" smtClean="0"/>
              <a:t> </a:t>
            </a:r>
            <a:r>
              <a:rPr lang="ru-RU" sz="1600" dirty="0"/>
              <a:t>муниципальный район (</a:t>
            </a:r>
            <a:r>
              <a:rPr lang="ru-RU" sz="1600" b="1" dirty="0"/>
              <a:t>21 учреждение</a:t>
            </a:r>
            <a:r>
              <a:rPr lang="ru-RU" sz="1600" dirty="0" smtClean="0"/>
              <a:t>)</a:t>
            </a:r>
            <a:endParaRPr lang="ru-RU" sz="1600" dirty="0"/>
          </a:p>
          <a:p>
            <a:r>
              <a:rPr lang="ru-RU" sz="1600" dirty="0" smtClean="0"/>
              <a:t>Челябинский </a:t>
            </a:r>
            <a:r>
              <a:rPr lang="ru-RU" sz="1600" dirty="0"/>
              <a:t>городской округ (</a:t>
            </a:r>
            <a:r>
              <a:rPr lang="ru-RU" sz="1600" b="1" dirty="0"/>
              <a:t>19 учреждений</a:t>
            </a:r>
            <a:r>
              <a:rPr lang="ru-RU" sz="1600" dirty="0" smtClean="0"/>
              <a:t>)</a:t>
            </a:r>
            <a:endParaRPr lang="ru-RU" sz="1600" dirty="0"/>
          </a:p>
          <a:p>
            <a:r>
              <a:rPr lang="ru-RU" sz="1600" dirty="0" smtClean="0"/>
              <a:t>Чесменский </a:t>
            </a:r>
            <a:r>
              <a:rPr lang="ru-RU" sz="1600" dirty="0"/>
              <a:t>муниципальный район (</a:t>
            </a:r>
            <a:r>
              <a:rPr lang="ru-RU" sz="1600" b="1" dirty="0"/>
              <a:t>3 учреждения</a:t>
            </a:r>
            <a:r>
              <a:rPr lang="ru-RU" sz="1600" dirty="0" smtClean="0"/>
              <a:t>)</a:t>
            </a:r>
            <a:endParaRPr lang="ru-RU" sz="1600" dirty="0"/>
          </a:p>
          <a:p>
            <a:r>
              <a:rPr lang="ru-RU" sz="1600" dirty="0" err="1" smtClean="0"/>
              <a:t>Южноуральский</a:t>
            </a:r>
            <a:r>
              <a:rPr lang="ru-RU" sz="1600" dirty="0" smtClean="0"/>
              <a:t> </a:t>
            </a:r>
            <a:r>
              <a:rPr lang="ru-RU" sz="1600" dirty="0"/>
              <a:t>городской округ (</a:t>
            </a:r>
            <a:r>
              <a:rPr lang="ru-RU" sz="1600" b="1" dirty="0"/>
              <a:t>4 учреждения</a:t>
            </a:r>
            <a:r>
              <a:rPr lang="ru-RU" sz="1600" dirty="0"/>
              <a:t>)</a:t>
            </a:r>
          </a:p>
        </p:txBody>
      </p:sp>
      <p:pic>
        <p:nvPicPr>
          <p:cNvPr id="2050" name="Picture 2" descr="Челябинская область. Физическая карта - Регионы - Каталог | Каталог  векторных карт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2629" y="1221562"/>
            <a:ext cx="4681171" cy="5507260"/>
          </a:xfrm>
          <a:prstGeom prst="rect">
            <a:avLst/>
          </a:prstGeom>
          <a:noFill/>
          <a:effectLst>
            <a:softEdge rad="2794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32992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3002</Words>
  <Application>Microsoft Office PowerPoint</Application>
  <PresentationFormat>Широкоэкранный</PresentationFormat>
  <Paragraphs>663</Paragraphs>
  <Slides>30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5" baseType="lpstr">
      <vt:lpstr>Arial</vt:lpstr>
      <vt:lpstr>Calibri</vt:lpstr>
      <vt:lpstr>Calibri Light</vt:lpstr>
      <vt:lpstr>Times New Roman</vt:lpstr>
      <vt:lpstr>Тема Office</vt:lpstr>
      <vt:lpstr>Независимая оценка качества условий оказания услуг </vt:lpstr>
      <vt:lpstr>Исполнители: </vt:lpstr>
      <vt:lpstr>Принципы работы, фиксируемые показатели,  цель и задачи независимой оценки </vt:lpstr>
      <vt:lpstr>Задачи и фиксируемые результаты </vt:lpstr>
      <vt:lpstr>Целевые группы и методы исследования </vt:lpstr>
      <vt:lpstr>Оценка уровня удовлетворенности получателей услуг качеством условий их оказания</vt:lpstr>
      <vt:lpstr>Информационные материалы</vt:lpstr>
      <vt:lpstr>Доступность услуг для инвалидов </vt:lpstr>
      <vt:lpstr>Исследуемые территории </vt:lpstr>
      <vt:lpstr>Ранжирование показателей </vt:lpstr>
      <vt:lpstr>Ранжирование показателей </vt:lpstr>
      <vt:lpstr>Распределение результатов по территориям </vt:lpstr>
      <vt:lpstr>Распределение результатов по территориям </vt:lpstr>
      <vt:lpstr>Распределение результатов по территориям </vt:lpstr>
      <vt:lpstr>Распределение результатов по территориям </vt:lpstr>
      <vt:lpstr>Распределение результатов по территориям </vt:lpstr>
      <vt:lpstr>Распределение результатов по территориям </vt:lpstr>
      <vt:lpstr>Распределение результатов по территориям </vt:lpstr>
      <vt:lpstr>Распределение результатов по территориям </vt:lpstr>
      <vt:lpstr>Распределение результатов по территориям </vt:lpstr>
      <vt:lpstr>Лидирующие учреждения: по всем территориям </vt:lpstr>
      <vt:lpstr>Лидирующие учреждения: по типам </vt:lpstr>
      <vt:lpstr>Лидирующие учреждения: по типам </vt:lpstr>
      <vt:lpstr>Лидирующие учреждения: по типам </vt:lpstr>
      <vt:lpstr>ВЫВОДЫ ИССЛЕДОВАНИЯ </vt:lpstr>
      <vt:lpstr>Недостатки работы учреждений культуры Челябинской области </vt:lpstr>
      <vt:lpstr>Недостатки работы учреждений культуры Челябинской области </vt:lpstr>
      <vt:lpstr>Предложения по повышению качества условий оказания услуг, устранению выявленных проблем </vt:lpstr>
      <vt:lpstr>Предложения по повышению качества условий оказания услуг, устранению выявленных проблем </vt:lpstr>
      <vt:lpstr>Спасибо за внимание!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Независимая оценка качества условий оказания услуг </dc:title>
  <dc:creator>Мария</dc:creator>
  <cp:lastModifiedBy>Мария</cp:lastModifiedBy>
  <cp:revision>28</cp:revision>
  <dcterms:created xsi:type="dcterms:W3CDTF">2022-11-12T16:43:54Z</dcterms:created>
  <dcterms:modified xsi:type="dcterms:W3CDTF">2022-11-12T22:33:16Z</dcterms:modified>
</cp:coreProperties>
</file>